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506" r:id="rId2"/>
    <p:sldId id="599" r:id="rId3"/>
    <p:sldId id="600" r:id="rId4"/>
    <p:sldId id="644" r:id="rId5"/>
    <p:sldId id="640" r:id="rId6"/>
    <p:sldId id="641" r:id="rId7"/>
    <p:sldId id="642" r:id="rId8"/>
    <p:sldId id="643" r:id="rId9"/>
    <p:sldId id="589" r:id="rId10"/>
    <p:sldId id="645" r:id="rId11"/>
    <p:sldId id="646" r:id="rId12"/>
    <p:sldId id="647" r:id="rId13"/>
    <p:sldId id="648" r:id="rId14"/>
    <p:sldId id="601" r:id="rId15"/>
    <p:sldId id="602" r:id="rId16"/>
    <p:sldId id="603" r:id="rId17"/>
    <p:sldId id="604" r:id="rId18"/>
    <p:sldId id="607" r:id="rId19"/>
    <p:sldId id="608" r:id="rId20"/>
    <p:sldId id="609" r:id="rId21"/>
    <p:sldId id="260" r:id="rId22"/>
    <p:sldId id="473" r:id="rId23"/>
    <p:sldId id="524" r:id="rId24"/>
    <p:sldId id="538" r:id="rId25"/>
    <p:sldId id="613" r:id="rId26"/>
    <p:sldId id="523" r:id="rId27"/>
    <p:sldId id="531" r:id="rId28"/>
    <p:sldId id="529" r:id="rId29"/>
    <p:sldId id="530" r:id="rId30"/>
    <p:sldId id="256" r:id="rId31"/>
    <p:sldId id="423" r:id="rId32"/>
    <p:sldId id="485" r:id="rId33"/>
    <p:sldId id="507" r:id="rId34"/>
    <p:sldId id="508" r:id="rId35"/>
    <p:sldId id="504" r:id="rId36"/>
    <p:sldId id="505" r:id="rId37"/>
    <p:sldId id="486" r:id="rId38"/>
    <p:sldId id="487" r:id="rId39"/>
    <p:sldId id="474" r:id="rId40"/>
    <p:sldId id="479" r:id="rId41"/>
    <p:sldId id="480" r:id="rId42"/>
    <p:sldId id="481" r:id="rId43"/>
    <p:sldId id="445" r:id="rId44"/>
    <p:sldId id="491" r:id="rId45"/>
    <p:sldId id="446" r:id="rId46"/>
    <p:sldId id="447" r:id="rId47"/>
    <p:sldId id="448" r:id="rId48"/>
    <p:sldId id="489" r:id="rId49"/>
    <p:sldId id="510" r:id="rId50"/>
    <p:sldId id="490" r:id="rId51"/>
    <p:sldId id="562" r:id="rId52"/>
    <p:sldId id="622" r:id="rId53"/>
    <p:sldId id="623" r:id="rId54"/>
    <p:sldId id="563" r:id="rId55"/>
    <p:sldId id="627" r:id="rId56"/>
    <p:sldId id="624" r:id="rId57"/>
    <p:sldId id="625" r:id="rId58"/>
    <p:sldId id="626" r:id="rId59"/>
    <p:sldId id="628" r:id="rId60"/>
    <p:sldId id="629" r:id="rId61"/>
    <p:sldId id="630" r:id="rId62"/>
    <p:sldId id="631" r:id="rId63"/>
    <p:sldId id="632" r:id="rId64"/>
    <p:sldId id="633" r:id="rId65"/>
    <p:sldId id="539" r:id="rId66"/>
    <p:sldId id="540" r:id="rId67"/>
    <p:sldId id="541" r:id="rId68"/>
    <p:sldId id="542" r:id="rId69"/>
    <p:sldId id="435" r:id="rId70"/>
    <p:sldId id="436" r:id="rId71"/>
    <p:sldId id="437" r:id="rId72"/>
    <p:sldId id="438" r:id="rId73"/>
    <p:sldId id="509" r:id="rId74"/>
    <p:sldId id="439" r:id="rId75"/>
    <p:sldId id="440" r:id="rId76"/>
    <p:sldId id="441" r:id="rId77"/>
    <p:sldId id="425" r:id="rId78"/>
    <p:sldId id="426" r:id="rId79"/>
    <p:sldId id="564" r:id="rId80"/>
    <p:sldId id="427" r:id="rId81"/>
    <p:sldId id="428" r:id="rId82"/>
    <p:sldId id="429" r:id="rId83"/>
    <p:sldId id="587" r:id="rId84"/>
    <p:sldId id="430" r:id="rId85"/>
    <p:sldId id="431" r:id="rId86"/>
    <p:sldId id="432" r:id="rId87"/>
    <p:sldId id="557" r:id="rId88"/>
    <p:sldId id="558" r:id="rId89"/>
    <p:sldId id="433" r:id="rId90"/>
    <p:sldId id="526" r:id="rId91"/>
    <p:sldId id="434" r:id="rId92"/>
    <p:sldId id="455" r:id="rId93"/>
    <p:sldId id="456" r:id="rId94"/>
    <p:sldId id="457" r:id="rId95"/>
    <p:sldId id="261" r:id="rId96"/>
    <p:sldId id="309" r:id="rId97"/>
    <p:sldId id="311" r:id="rId98"/>
    <p:sldId id="442" r:id="rId99"/>
    <p:sldId id="406" r:id="rId100"/>
    <p:sldId id="579" r:id="rId101"/>
    <p:sldId id="580" r:id="rId102"/>
    <p:sldId id="568" r:id="rId103"/>
    <p:sldId id="617" r:id="rId104"/>
    <p:sldId id="618" r:id="rId105"/>
    <p:sldId id="619" r:id="rId106"/>
    <p:sldId id="569" r:id="rId107"/>
    <p:sldId id="570" r:id="rId108"/>
    <p:sldId id="571" r:id="rId109"/>
    <p:sldId id="572" r:id="rId110"/>
    <p:sldId id="573" r:id="rId111"/>
    <p:sldId id="574" r:id="rId112"/>
    <p:sldId id="577" r:id="rId113"/>
    <p:sldId id="578" r:id="rId114"/>
    <p:sldId id="575" r:id="rId115"/>
    <p:sldId id="576" r:id="rId116"/>
    <p:sldId id="593" r:id="rId117"/>
    <p:sldId id="594" r:id="rId118"/>
    <p:sldId id="588" r:id="rId119"/>
    <p:sldId id="610" r:id="rId120"/>
    <p:sldId id="611" r:id="rId121"/>
    <p:sldId id="612" r:id="rId122"/>
    <p:sldId id="605" r:id="rId123"/>
    <p:sldId id="606" r:id="rId124"/>
    <p:sldId id="265" r:id="rId125"/>
    <p:sldId id="475" r:id="rId126"/>
    <p:sldId id="459" r:id="rId127"/>
    <p:sldId id="460" r:id="rId128"/>
    <p:sldId id="559" r:id="rId129"/>
    <p:sldId id="461" r:id="rId130"/>
    <p:sldId id="462" r:id="rId131"/>
    <p:sldId id="496" r:id="rId132"/>
    <p:sldId id="463" r:id="rId133"/>
    <p:sldId id="566" r:id="rId134"/>
    <p:sldId id="561" r:id="rId135"/>
    <p:sldId id="464" r:id="rId136"/>
    <p:sldId id="465" r:id="rId137"/>
    <p:sldId id="466" r:id="rId138"/>
    <p:sldId id="467" r:id="rId139"/>
    <p:sldId id="468" r:id="rId140"/>
    <p:sldId id="469" r:id="rId141"/>
    <p:sldId id="470" r:id="rId142"/>
    <p:sldId id="532" r:id="rId143"/>
    <p:sldId id="471" r:id="rId144"/>
    <p:sldId id="498" r:id="rId145"/>
    <p:sldId id="595" r:id="rId146"/>
    <p:sldId id="499" r:id="rId147"/>
    <p:sldId id="361" r:id="rId148"/>
    <p:sldId id="596" r:id="rId149"/>
    <p:sldId id="597" r:id="rId150"/>
    <p:sldId id="367" r:id="rId151"/>
    <p:sldId id="598" r:id="rId152"/>
    <p:sldId id="371" r:id="rId153"/>
    <p:sldId id="407" r:id="rId154"/>
    <p:sldId id="368" r:id="rId155"/>
    <p:sldId id="369" r:id="rId156"/>
    <p:sldId id="370" r:id="rId157"/>
    <p:sldId id="374" r:id="rId158"/>
    <p:sldId id="373" r:id="rId159"/>
    <p:sldId id="362" r:id="rId160"/>
    <p:sldId id="364" r:id="rId161"/>
    <p:sldId id="365" r:id="rId162"/>
    <p:sldId id="366" r:id="rId163"/>
    <p:sldId id="497" r:id="rId164"/>
    <p:sldId id="501" r:id="rId165"/>
    <p:sldId id="502" r:id="rId166"/>
    <p:sldId id="503" r:id="rId167"/>
    <p:sldId id="375" r:id="rId168"/>
    <p:sldId id="376" r:id="rId169"/>
    <p:sldId id="377" r:id="rId170"/>
    <p:sldId id="500" r:id="rId171"/>
    <p:sldId id="492" r:id="rId172"/>
    <p:sldId id="494" r:id="rId173"/>
    <p:sldId id="493" r:id="rId174"/>
    <p:sldId id="380" r:id="rId175"/>
    <p:sldId id="381" r:id="rId176"/>
    <p:sldId id="382" r:id="rId177"/>
    <p:sldId id="616" r:id="rId178"/>
    <p:sldId id="615" r:id="rId179"/>
    <p:sldId id="383" r:id="rId180"/>
    <p:sldId id="384" r:id="rId181"/>
    <p:sldId id="614" r:id="rId182"/>
    <p:sldId id="544" r:id="rId183"/>
    <p:sldId id="386" r:id="rId184"/>
    <p:sldId id="385" r:id="rId185"/>
    <p:sldId id="387" r:id="rId186"/>
    <p:sldId id="405" r:id="rId187"/>
    <p:sldId id="389" r:id="rId188"/>
    <p:sldId id="395" r:id="rId189"/>
    <p:sldId id="396" r:id="rId190"/>
    <p:sldId id="403" r:id="rId191"/>
    <p:sldId id="390" r:id="rId192"/>
    <p:sldId id="391" r:id="rId193"/>
    <p:sldId id="393" r:id="rId194"/>
    <p:sldId id="394" r:id="rId195"/>
    <p:sldId id="549" r:id="rId196"/>
    <p:sldId id="550" r:id="rId197"/>
    <p:sldId id="551" r:id="rId198"/>
    <p:sldId id="552" r:id="rId199"/>
    <p:sldId id="554" r:id="rId200"/>
    <p:sldId id="555" r:id="rId201"/>
    <p:sldId id="553" r:id="rId202"/>
    <p:sldId id="556" r:id="rId203"/>
    <p:sldId id="397" r:id="rId204"/>
    <p:sldId id="398" r:id="rId205"/>
    <p:sldId id="546" r:id="rId206"/>
    <p:sldId id="545" r:id="rId207"/>
    <p:sldId id="547" r:id="rId208"/>
    <p:sldId id="548" r:id="rId209"/>
    <p:sldId id="399" r:id="rId210"/>
    <p:sldId id="400" r:id="rId211"/>
    <p:sldId id="401" r:id="rId212"/>
    <p:sldId id="402" r:id="rId213"/>
    <p:sldId id="404" r:id="rId214"/>
    <p:sldId id="411" r:id="rId215"/>
    <p:sldId id="360" r:id="rId216"/>
    <p:sldId id="515" r:id="rId217"/>
    <p:sldId id="516" r:id="rId218"/>
    <p:sldId id="517" r:id="rId219"/>
    <p:sldId id="281" r:id="rId220"/>
    <p:sldId id="282" r:id="rId221"/>
    <p:sldId id="283" r:id="rId222"/>
    <p:sldId id="284" r:id="rId223"/>
    <p:sldId id="285" r:id="rId224"/>
    <p:sldId id="288" r:id="rId225"/>
    <p:sldId id="329" r:id="rId226"/>
    <p:sldId id="560" r:id="rId227"/>
    <p:sldId id="330" r:id="rId228"/>
    <p:sldId id="332" r:id="rId229"/>
    <p:sldId id="337" r:id="rId230"/>
    <p:sldId id="333" r:id="rId231"/>
    <p:sldId id="334" r:id="rId232"/>
    <p:sldId id="331" r:id="rId233"/>
    <p:sldId id="591" r:id="rId234"/>
    <p:sldId id="592" r:id="rId235"/>
    <p:sldId id="335" r:id="rId236"/>
    <p:sldId id="512" r:id="rId237"/>
    <p:sldId id="513" r:id="rId238"/>
    <p:sldId id="514" r:id="rId239"/>
    <p:sldId id="338" r:id="rId240"/>
    <p:sldId id="339" r:id="rId241"/>
    <p:sldId id="520" r:id="rId242"/>
    <p:sldId id="567" r:id="rId243"/>
    <p:sldId id="340" r:id="rId244"/>
    <p:sldId id="536" r:id="rId245"/>
    <p:sldId id="565" r:id="rId246"/>
    <p:sldId id="518" r:id="rId247"/>
    <p:sldId id="519" r:id="rId248"/>
    <p:sldId id="521" r:id="rId249"/>
    <p:sldId id="341" r:id="rId250"/>
    <p:sldId id="416" r:id="rId251"/>
    <p:sldId id="522" r:id="rId252"/>
    <p:sldId id="417" r:id="rId253"/>
    <p:sldId id="342" r:id="rId254"/>
    <p:sldId id="343" r:id="rId255"/>
    <p:sldId id="344" r:id="rId256"/>
    <p:sldId id="345" r:id="rId257"/>
    <p:sldId id="346" r:id="rId258"/>
    <p:sldId id="347" r:id="rId259"/>
    <p:sldId id="349" r:id="rId260"/>
    <p:sldId id="357" r:id="rId261"/>
    <p:sldId id="358" r:id="rId262"/>
    <p:sldId id="350" r:id="rId263"/>
    <p:sldId id="528" r:id="rId264"/>
    <p:sldId id="527" r:id="rId265"/>
    <p:sldId id="355" r:id="rId266"/>
    <p:sldId id="356" r:id="rId267"/>
    <p:sldId id="351" r:id="rId268"/>
    <p:sldId id="354" r:id="rId269"/>
    <p:sldId id="352" r:id="rId270"/>
    <p:sldId id="348" r:id="rId271"/>
    <p:sldId id="353" r:id="rId272"/>
    <p:sldId id="412" r:id="rId273"/>
    <p:sldId id="287" r:id="rId274"/>
    <p:sldId id="286" r:id="rId275"/>
    <p:sldId id="289" r:id="rId276"/>
    <p:sldId id="290" r:id="rId277"/>
    <p:sldId id="291" r:id="rId278"/>
    <p:sldId id="293" r:id="rId279"/>
    <p:sldId id="294" r:id="rId280"/>
    <p:sldId id="295" r:id="rId281"/>
    <p:sldId id="418" r:id="rId282"/>
    <p:sldId id="477" r:id="rId283"/>
    <p:sldId id="478" r:id="rId284"/>
    <p:sldId id="450" r:id="rId285"/>
    <p:sldId id="534" r:id="rId286"/>
    <p:sldId id="535" r:id="rId287"/>
    <p:sldId id="583" r:id="rId288"/>
    <p:sldId id="586" r:id="rId289"/>
    <p:sldId id="582" r:id="rId290"/>
    <p:sldId id="584" r:id="rId291"/>
    <p:sldId id="585" r:id="rId292"/>
    <p:sldId id="637" r:id="rId293"/>
    <p:sldId id="638" r:id="rId294"/>
    <p:sldId id="639" r:id="rId295"/>
    <p:sldId id="636" r:id="rId296"/>
    <p:sldId id="296" r:id="rId297"/>
    <p:sldId id="451" r:id="rId298"/>
    <p:sldId id="620" r:id="rId299"/>
    <p:sldId id="621" r:id="rId300"/>
    <p:sldId id="634" r:id="rId301"/>
    <p:sldId id="635" r:id="rId302"/>
    <p:sldId id="452" r:id="rId303"/>
    <p:sldId id="453" r:id="rId304"/>
    <p:sldId id="511" r:id="rId305"/>
    <p:sldId id="537" r:id="rId30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787"/>
    <p:restoredTop sz="90929"/>
  </p:normalViewPr>
  <p:slideViewPr>
    <p:cSldViewPr>
      <p:cViewPr varScale="1">
        <p:scale>
          <a:sx n="92" d="100"/>
          <a:sy n="92" d="100"/>
        </p:scale>
        <p:origin x="581"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554"/>
    </p:cViewPr>
  </p:sorterViewPr>
  <p:notesViewPr>
    <p:cSldViewPr>
      <p:cViewPr varScale="1">
        <p:scale>
          <a:sx n="58" d="100"/>
          <a:sy n="58" d="100"/>
        </p:scale>
        <p:origin x="-181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presProps" Target="pres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tableStyles" Target="tableStyles.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50AA5A3-A332-42B9-8347-143E4F12EB69}"/>
              </a:ext>
            </a:extLst>
          </p:cNvPr>
          <p:cNvGrpSpPr>
            <a:grpSpLocks/>
          </p:cNvGrpSpPr>
          <p:nvPr/>
        </p:nvGrpSpPr>
        <p:grpSpPr bwMode="auto">
          <a:xfrm>
            <a:off x="0" y="0"/>
            <a:ext cx="1828800" cy="6856413"/>
            <a:chOff x="0" y="0"/>
            <a:chExt cx="1152" cy="4319"/>
          </a:xfrm>
        </p:grpSpPr>
        <p:sp>
          <p:nvSpPr>
            <p:cNvPr id="5" name="Rectangle 3">
              <a:extLst>
                <a:ext uri="{FF2B5EF4-FFF2-40B4-BE49-F238E27FC236}">
                  <a16:creationId xmlns:a16="http://schemas.microsoft.com/office/drawing/2014/main" id="{74C26C45-8610-445A-9D42-6D343FD733BC}"/>
                </a:ext>
              </a:extLst>
            </p:cNvPr>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p:spPr>
          <p:txBody>
            <a:bodyPr wrap="none" lIns="92075" tIns="46038" rIns="92075" bIns="46038"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endParaRPr lang="de-DE" altLang="de-DE"/>
            </a:p>
          </p:txBody>
        </p:sp>
        <p:sp>
          <p:nvSpPr>
            <p:cNvPr id="6" name="Rectangle 4">
              <a:extLst>
                <a:ext uri="{FF2B5EF4-FFF2-40B4-BE49-F238E27FC236}">
                  <a16:creationId xmlns:a16="http://schemas.microsoft.com/office/drawing/2014/main" id="{1297995A-2396-43F9-9C57-9ACEDC11FF14}"/>
                </a:ext>
              </a:extLst>
            </p:cNvPr>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p:spPr>
          <p:txBody>
            <a:bodyPr wrap="none" lIns="92075" tIns="46038" rIns="92075" bIns="46038"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endParaRPr lang="de-DE" altLang="de-DE"/>
            </a:p>
          </p:txBody>
        </p:sp>
        <p:pic>
          <p:nvPicPr>
            <p:cNvPr id="7" name="Picture 5">
              <a:extLst>
                <a:ext uri="{FF2B5EF4-FFF2-40B4-BE49-F238E27FC236}">
                  <a16:creationId xmlns:a16="http://schemas.microsoft.com/office/drawing/2014/main" id="{8631035A-0B14-4253-ACC6-DC6DF1057C8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70" name="Rectangle 6"/>
          <p:cNvSpPr>
            <a:spLocks noGrp="1" noChangeArrowheads="1"/>
          </p:cNvSpPr>
          <p:nvPr>
            <p:ph type="ctrTitle" sz="quarter"/>
          </p:nvPr>
        </p:nvSpPr>
        <p:spPr>
          <a:xfrm>
            <a:off x="1905000" y="1676400"/>
            <a:ext cx="6934200" cy="2116138"/>
          </a:xfrm>
        </p:spPr>
        <p:txBody>
          <a:bodyPr/>
          <a:lstStyle>
            <a:lvl1pPr>
              <a:defRPr/>
            </a:lvl1pPr>
          </a:lstStyle>
          <a:p>
            <a:pPr lvl="0"/>
            <a:r>
              <a:rPr lang="de-DE" altLang="de-DE" noProof="0"/>
              <a:t>Klicken Sie, um das Titelformat zu bearbeiten</a:t>
            </a:r>
          </a:p>
        </p:txBody>
      </p:sp>
      <p:sp>
        <p:nvSpPr>
          <p:cNvPr id="36871" name="Rectangle 7"/>
          <p:cNvSpPr>
            <a:spLocks noGrp="1" noChangeArrowheads="1"/>
          </p:cNvSpPr>
          <p:nvPr>
            <p:ph type="subTitle" sz="quarter" idx="1"/>
          </p:nvPr>
        </p:nvSpPr>
        <p:spPr>
          <a:xfrm>
            <a:off x="1911350" y="3968750"/>
            <a:ext cx="6400800" cy="1752600"/>
          </a:xfrm>
        </p:spPr>
        <p:txBody>
          <a:bodyPr/>
          <a:lstStyle>
            <a:lvl1pPr marL="0" indent="0">
              <a:buFont typeface="Symbol" panose="05050102010706020507" pitchFamily="18" charset="2"/>
              <a:buNone/>
              <a:defRPr/>
            </a:lvl1pPr>
          </a:lstStyle>
          <a:p>
            <a:pPr lvl="0"/>
            <a:r>
              <a:rPr lang="de-DE" altLang="de-DE" noProof="0"/>
              <a:t>Klicken Sie, um das Format des Untertitelmasters zu bearbeiten</a:t>
            </a:r>
          </a:p>
        </p:txBody>
      </p:sp>
      <p:sp>
        <p:nvSpPr>
          <p:cNvPr id="8" name="Rectangle 8">
            <a:extLst>
              <a:ext uri="{FF2B5EF4-FFF2-40B4-BE49-F238E27FC236}">
                <a16:creationId xmlns:a16="http://schemas.microsoft.com/office/drawing/2014/main" id="{FA2622A7-B0B4-40AC-8637-DF6DEC18368B}"/>
              </a:ext>
            </a:extLst>
          </p:cNvPr>
          <p:cNvSpPr>
            <a:spLocks noGrp="1" noChangeArrowheads="1"/>
          </p:cNvSpPr>
          <p:nvPr>
            <p:ph type="dt" sz="quarter" idx="10"/>
          </p:nvPr>
        </p:nvSpPr>
        <p:spPr>
          <a:xfrm>
            <a:off x="1828800" y="6400800"/>
            <a:ext cx="1905000" cy="457200"/>
          </a:xfrm>
        </p:spPr>
        <p:txBody>
          <a:bodyPr/>
          <a:lstStyle>
            <a:lvl1pPr>
              <a:defRPr/>
            </a:lvl1pPr>
          </a:lstStyle>
          <a:p>
            <a:pPr>
              <a:defRPr/>
            </a:pPr>
            <a:endParaRPr lang="de-DE" altLang="de-DE"/>
          </a:p>
        </p:txBody>
      </p:sp>
      <p:sp>
        <p:nvSpPr>
          <p:cNvPr id="9" name="Rectangle 9">
            <a:extLst>
              <a:ext uri="{FF2B5EF4-FFF2-40B4-BE49-F238E27FC236}">
                <a16:creationId xmlns:a16="http://schemas.microsoft.com/office/drawing/2014/main" id="{0FD04D35-8597-4547-9678-65810FD16A7C}"/>
              </a:ext>
            </a:extLst>
          </p:cNvPr>
          <p:cNvSpPr>
            <a:spLocks noGrp="1" noChangeArrowheads="1"/>
          </p:cNvSpPr>
          <p:nvPr>
            <p:ph type="ftr" sz="quarter" idx="11"/>
          </p:nvPr>
        </p:nvSpPr>
        <p:spPr>
          <a:xfrm>
            <a:off x="3962400" y="6400800"/>
            <a:ext cx="2895600" cy="457200"/>
          </a:xfrm>
        </p:spPr>
        <p:txBody>
          <a:bodyPr/>
          <a:lstStyle>
            <a:lvl1pPr>
              <a:defRPr/>
            </a:lvl1pPr>
          </a:lstStyle>
          <a:p>
            <a:pPr>
              <a:defRPr/>
            </a:pPr>
            <a:endParaRPr lang="de-DE" altLang="de-DE"/>
          </a:p>
        </p:txBody>
      </p:sp>
      <p:sp>
        <p:nvSpPr>
          <p:cNvPr id="10" name="Rectangle 10">
            <a:extLst>
              <a:ext uri="{FF2B5EF4-FFF2-40B4-BE49-F238E27FC236}">
                <a16:creationId xmlns:a16="http://schemas.microsoft.com/office/drawing/2014/main" id="{5D00E8C0-98C2-40AA-A32F-732085190EDE}"/>
              </a:ext>
            </a:extLst>
          </p:cNvPr>
          <p:cNvSpPr>
            <a:spLocks noGrp="1" noChangeArrowheads="1"/>
          </p:cNvSpPr>
          <p:nvPr>
            <p:ph type="sldNum" sz="quarter" idx="12"/>
          </p:nvPr>
        </p:nvSpPr>
        <p:spPr/>
        <p:txBody>
          <a:bodyPr/>
          <a:lstStyle>
            <a:lvl1pPr>
              <a:defRPr/>
            </a:lvl1pPr>
          </a:lstStyle>
          <a:p>
            <a:pPr>
              <a:defRPr/>
            </a:pPr>
            <a:fld id="{DD00C2CF-AD2E-4C76-AA85-583CD52BD5CF}" type="slidenum">
              <a:rPr lang="de-DE" altLang="de-DE"/>
              <a:pPr>
                <a:defRPr/>
              </a:pPr>
              <a:t>‹Nr.›</a:t>
            </a:fld>
            <a:endParaRPr lang="de-DE" altLang="de-DE"/>
          </a:p>
        </p:txBody>
      </p:sp>
    </p:spTree>
    <p:extLst>
      <p:ext uri="{BB962C8B-B14F-4D97-AF65-F5344CB8AC3E}">
        <p14:creationId xmlns:p14="http://schemas.microsoft.com/office/powerpoint/2010/main" val="3104836109"/>
      </p:ext>
    </p:extLst>
  </p:cSld>
  <p:clrMapOvr>
    <a:masterClrMapping/>
  </p:clrMapOvr>
  <p:transition>
    <p:pull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8">
            <a:extLst>
              <a:ext uri="{FF2B5EF4-FFF2-40B4-BE49-F238E27FC236}">
                <a16:creationId xmlns:a16="http://schemas.microsoft.com/office/drawing/2014/main" id="{C27BCE99-1B3B-44BC-8D33-B1221413A478}"/>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9">
            <a:extLst>
              <a:ext uri="{FF2B5EF4-FFF2-40B4-BE49-F238E27FC236}">
                <a16:creationId xmlns:a16="http://schemas.microsoft.com/office/drawing/2014/main" id="{2BDAE7B0-746B-49F4-9509-C94F2FCE6860}"/>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10">
            <a:extLst>
              <a:ext uri="{FF2B5EF4-FFF2-40B4-BE49-F238E27FC236}">
                <a16:creationId xmlns:a16="http://schemas.microsoft.com/office/drawing/2014/main" id="{57290C18-145F-4524-946E-039E8A34C09F}"/>
              </a:ext>
            </a:extLst>
          </p:cNvPr>
          <p:cNvSpPr>
            <a:spLocks noGrp="1" noChangeArrowheads="1"/>
          </p:cNvSpPr>
          <p:nvPr>
            <p:ph type="sldNum" sz="quarter" idx="12"/>
          </p:nvPr>
        </p:nvSpPr>
        <p:spPr>
          <a:ln/>
        </p:spPr>
        <p:txBody>
          <a:bodyPr/>
          <a:lstStyle>
            <a:lvl1pPr>
              <a:defRPr/>
            </a:lvl1pPr>
          </a:lstStyle>
          <a:p>
            <a:pPr>
              <a:defRPr/>
            </a:pPr>
            <a:fld id="{D49AD1E0-A450-403C-BDC0-74C469B99D52}" type="slidenum">
              <a:rPr lang="de-DE" altLang="de-DE"/>
              <a:pPr>
                <a:defRPr/>
              </a:pPr>
              <a:t>‹Nr.›</a:t>
            </a:fld>
            <a:endParaRPr lang="de-DE" altLang="de-DE"/>
          </a:p>
        </p:txBody>
      </p:sp>
    </p:spTree>
    <p:extLst>
      <p:ext uri="{BB962C8B-B14F-4D97-AF65-F5344CB8AC3E}">
        <p14:creationId xmlns:p14="http://schemas.microsoft.com/office/powerpoint/2010/main" val="121728979"/>
      </p:ext>
    </p:extLst>
  </p:cSld>
  <p:clrMapOvr>
    <a:masterClrMapping/>
  </p:clrMapOvr>
  <p:transition>
    <p:pull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048500" y="304800"/>
            <a:ext cx="1943100" cy="57912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219200" y="304800"/>
            <a:ext cx="5676900" cy="57912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8">
            <a:extLst>
              <a:ext uri="{FF2B5EF4-FFF2-40B4-BE49-F238E27FC236}">
                <a16:creationId xmlns:a16="http://schemas.microsoft.com/office/drawing/2014/main" id="{3241C57E-36E8-4446-AA05-B3103AB08439}"/>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9">
            <a:extLst>
              <a:ext uri="{FF2B5EF4-FFF2-40B4-BE49-F238E27FC236}">
                <a16:creationId xmlns:a16="http://schemas.microsoft.com/office/drawing/2014/main" id="{83E49C1A-0270-4F45-9789-58F766D79309}"/>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10">
            <a:extLst>
              <a:ext uri="{FF2B5EF4-FFF2-40B4-BE49-F238E27FC236}">
                <a16:creationId xmlns:a16="http://schemas.microsoft.com/office/drawing/2014/main" id="{25BBAD2A-BE9C-42BB-9A03-33DE3FCC7B7E}"/>
              </a:ext>
            </a:extLst>
          </p:cNvPr>
          <p:cNvSpPr>
            <a:spLocks noGrp="1" noChangeArrowheads="1"/>
          </p:cNvSpPr>
          <p:nvPr>
            <p:ph type="sldNum" sz="quarter" idx="12"/>
          </p:nvPr>
        </p:nvSpPr>
        <p:spPr>
          <a:ln/>
        </p:spPr>
        <p:txBody>
          <a:bodyPr/>
          <a:lstStyle>
            <a:lvl1pPr>
              <a:defRPr/>
            </a:lvl1pPr>
          </a:lstStyle>
          <a:p>
            <a:pPr>
              <a:defRPr/>
            </a:pPr>
            <a:fld id="{925E9BEA-8184-4EC1-80F4-8CBA24E767B7}" type="slidenum">
              <a:rPr lang="de-DE" altLang="de-DE"/>
              <a:pPr>
                <a:defRPr/>
              </a:pPr>
              <a:t>‹Nr.›</a:t>
            </a:fld>
            <a:endParaRPr lang="de-DE" altLang="de-DE"/>
          </a:p>
        </p:txBody>
      </p:sp>
    </p:spTree>
    <p:extLst>
      <p:ext uri="{BB962C8B-B14F-4D97-AF65-F5344CB8AC3E}">
        <p14:creationId xmlns:p14="http://schemas.microsoft.com/office/powerpoint/2010/main" val="2730330504"/>
      </p:ext>
    </p:extLst>
  </p:cSld>
  <p:clrMapOvr>
    <a:masterClrMapping/>
  </p:clrMapOvr>
  <p:transition>
    <p:pull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8">
            <a:extLst>
              <a:ext uri="{FF2B5EF4-FFF2-40B4-BE49-F238E27FC236}">
                <a16:creationId xmlns:a16="http://schemas.microsoft.com/office/drawing/2014/main" id="{05D156C2-3118-4840-8A70-515B907CB184}"/>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9">
            <a:extLst>
              <a:ext uri="{FF2B5EF4-FFF2-40B4-BE49-F238E27FC236}">
                <a16:creationId xmlns:a16="http://schemas.microsoft.com/office/drawing/2014/main" id="{AE99CC49-09B4-40FA-BCB3-7B589355038D}"/>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10">
            <a:extLst>
              <a:ext uri="{FF2B5EF4-FFF2-40B4-BE49-F238E27FC236}">
                <a16:creationId xmlns:a16="http://schemas.microsoft.com/office/drawing/2014/main" id="{414A438C-A41C-44F8-A01E-E87C6DB7EF5E}"/>
              </a:ext>
            </a:extLst>
          </p:cNvPr>
          <p:cNvSpPr>
            <a:spLocks noGrp="1" noChangeArrowheads="1"/>
          </p:cNvSpPr>
          <p:nvPr>
            <p:ph type="sldNum" sz="quarter" idx="12"/>
          </p:nvPr>
        </p:nvSpPr>
        <p:spPr>
          <a:ln/>
        </p:spPr>
        <p:txBody>
          <a:bodyPr/>
          <a:lstStyle>
            <a:lvl1pPr>
              <a:defRPr/>
            </a:lvl1pPr>
          </a:lstStyle>
          <a:p>
            <a:pPr>
              <a:defRPr/>
            </a:pPr>
            <a:fld id="{BCB47143-2C09-443C-89AD-4C0390BA5F02}" type="slidenum">
              <a:rPr lang="de-DE" altLang="de-DE"/>
              <a:pPr>
                <a:defRPr/>
              </a:pPr>
              <a:t>‹Nr.›</a:t>
            </a:fld>
            <a:endParaRPr lang="de-DE" altLang="de-DE"/>
          </a:p>
        </p:txBody>
      </p:sp>
    </p:spTree>
    <p:extLst>
      <p:ext uri="{BB962C8B-B14F-4D97-AF65-F5344CB8AC3E}">
        <p14:creationId xmlns:p14="http://schemas.microsoft.com/office/powerpoint/2010/main" val="2543935654"/>
      </p:ext>
    </p:extLst>
  </p:cSld>
  <p:clrMapOvr>
    <a:masterClrMapping/>
  </p:clrMapOvr>
  <p:transition>
    <p:pull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Textmasterformat bearbeiten</a:t>
            </a:r>
          </a:p>
        </p:txBody>
      </p:sp>
      <p:sp>
        <p:nvSpPr>
          <p:cNvPr id="4" name="Rectangle 8">
            <a:extLst>
              <a:ext uri="{FF2B5EF4-FFF2-40B4-BE49-F238E27FC236}">
                <a16:creationId xmlns:a16="http://schemas.microsoft.com/office/drawing/2014/main" id="{2C68A25D-487D-4388-9EB9-5DDD2F8ADB66}"/>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9">
            <a:extLst>
              <a:ext uri="{FF2B5EF4-FFF2-40B4-BE49-F238E27FC236}">
                <a16:creationId xmlns:a16="http://schemas.microsoft.com/office/drawing/2014/main" id="{6E0EA222-5779-4366-B0A1-0C346CD5DBAC}"/>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10">
            <a:extLst>
              <a:ext uri="{FF2B5EF4-FFF2-40B4-BE49-F238E27FC236}">
                <a16:creationId xmlns:a16="http://schemas.microsoft.com/office/drawing/2014/main" id="{F4F4B911-66CF-4955-ACA1-FDA9AB5182FF}"/>
              </a:ext>
            </a:extLst>
          </p:cNvPr>
          <p:cNvSpPr>
            <a:spLocks noGrp="1" noChangeArrowheads="1"/>
          </p:cNvSpPr>
          <p:nvPr>
            <p:ph type="sldNum" sz="quarter" idx="12"/>
          </p:nvPr>
        </p:nvSpPr>
        <p:spPr>
          <a:ln/>
        </p:spPr>
        <p:txBody>
          <a:bodyPr/>
          <a:lstStyle>
            <a:lvl1pPr>
              <a:defRPr/>
            </a:lvl1pPr>
          </a:lstStyle>
          <a:p>
            <a:pPr>
              <a:defRPr/>
            </a:pPr>
            <a:fld id="{01F85D73-5DB9-482C-91D6-E154CF316EDB}" type="slidenum">
              <a:rPr lang="de-DE" altLang="de-DE"/>
              <a:pPr>
                <a:defRPr/>
              </a:pPr>
              <a:t>‹Nr.›</a:t>
            </a:fld>
            <a:endParaRPr lang="de-DE" altLang="de-DE"/>
          </a:p>
        </p:txBody>
      </p:sp>
    </p:spTree>
    <p:extLst>
      <p:ext uri="{BB962C8B-B14F-4D97-AF65-F5344CB8AC3E}">
        <p14:creationId xmlns:p14="http://schemas.microsoft.com/office/powerpoint/2010/main" val="31217780"/>
      </p:ext>
    </p:extLst>
  </p:cSld>
  <p:clrMapOvr>
    <a:masterClrMapping/>
  </p:clrMapOvr>
  <p:transition>
    <p:pull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219200" y="1600200"/>
            <a:ext cx="3810000" cy="4495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181600" y="1600200"/>
            <a:ext cx="3810000" cy="4495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8">
            <a:extLst>
              <a:ext uri="{FF2B5EF4-FFF2-40B4-BE49-F238E27FC236}">
                <a16:creationId xmlns:a16="http://schemas.microsoft.com/office/drawing/2014/main" id="{21A70DDF-6120-41F2-931B-6FFE3B4C1C8A}"/>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9">
            <a:extLst>
              <a:ext uri="{FF2B5EF4-FFF2-40B4-BE49-F238E27FC236}">
                <a16:creationId xmlns:a16="http://schemas.microsoft.com/office/drawing/2014/main" id="{F40B6DD3-211E-47F0-BB26-93C4D6AC2F3C}"/>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10">
            <a:extLst>
              <a:ext uri="{FF2B5EF4-FFF2-40B4-BE49-F238E27FC236}">
                <a16:creationId xmlns:a16="http://schemas.microsoft.com/office/drawing/2014/main" id="{8F333215-6F8B-4F61-A108-19CC66B0E62E}"/>
              </a:ext>
            </a:extLst>
          </p:cNvPr>
          <p:cNvSpPr>
            <a:spLocks noGrp="1" noChangeArrowheads="1"/>
          </p:cNvSpPr>
          <p:nvPr>
            <p:ph type="sldNum" sz="quarter" idx="12"/>
          </p:nvPr>
        </p:nvSpPr>
        <p:spPr>
          <a:ln/>
        </p:spPr>
        <p:txBody>
          <a:bodyPr/>
          <a:lstStyle>
            <a:lvl1pPr>
              <a:defRPr/>
            </a:lvl1pPr>
          </a:lstStyle>
          <a:p>
            <a:pPr>
              <a:defRPr/>
            </a:pPr>
            <a:fld id="{2AF3DC1B-303E-4989-91A5-A89D1C4F0E58}" type="slidenum">
              <a:rPr lang="de-DE" altLang="de-DE"/>
              <a:pPr>
                <a:defRPr/>
              </a:pPr>
              <a:t>‹Nr.›</a:t>
            </a:fld>
            <a:endParaRPr lang="de-DE" altLang="de-DE"/>
          </a:p>
        </p:txBody>
      </p:sp>
    </p:spTree>
    <p:extLst>
      <p:ext uri="{BB962C8B-B14F-4D97-AF65-F5344CB8AC3E}">
        <p14:creationId xmlns:p14="http://schemas.microsoft.com/office/powerpoint/2010/main" val="2444118278"/>
      </p:ext>
    </p:extLst>
  </p:cSld>
  <p:clrMapOvr>
    <a:masterClrMapping/>
  </p:clrMapOvr>
  <p:transition>
    <p:pull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30238" y="2505075"/>
            <a:ext cx="386873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8">
            <a:extLst>
              <a:ext uri="{FF2B5EF4-FFF2-40B4-BE49-F238E27FC236}">
                <a16:creationId xmlns:a16="http://schemas.microsoft.com/office/drawing/2014/main" id="{4EC9E846-CC4B-4EAA-8254-DABC396B7D00}"/>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8" name="Rectangle 9">
            <a:extLst>
              <a:ext uri="{FF2B5EF4-FFF2-40B4-BE49-F238E27FC236}">
                <a16:creationId xmlns:a16="http://schemas.microsoft.com/office/drawing/2014/main" id="{E7E56A2E-402C-4BC8-8FDA-E3C7D08E3CE8}"/>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9" name="Rectangle 10">
            <a:extLst>
              <a:ext uri="{FF2B5EF4-FFF2-40B4-BE49-F238E27FC236}">
                <a16:creationId xmlns:a16="http://schemas.microsoft.com/office/drawing/2014/main" id="{6E6D670B-8DB5-4074-8485-4A3A0994A7EE}"/>
              </a:ext>
            </a:extLst>
          </p:cNvPr>
          <p:cNvSpPr>
            <a:spLocks noGrp="1" noChangeArrowheads="1"/>
          </p:cNvSpPr>
          <p:nvPr>
            <p:ph type="sldNum" sz="quarter" idx="12"/>
          </p:nvPr>
        </p:nvSpPr>
        <p:spPr>
          <a:ln/>
        </p:spPr>
        <p:txBody>
          <a:bodyPr/>
          <a:lstStyle>
            <a:lvl1pPr>
              <a:defRPr/>
            </a:lvl1pPr>
          </a:lstStyle>
          <a:p>
            <a:pPr>
              <a:defRPr/>
            </a:pPr>
            <a:fld id="{E07A6364-8DCC-48AD-ADD1-7F2037DABEBB}" type="slidenum">
              <a:rPr lang="de-DE" altLang="de-DE"/>
              <a:pPr>
                <a:defRPr/>
              </a:pPr>
              <a:t>‹Nr.›</a:t>
            </a:fld>
            <a:endParaRPr lang="de-DE" altLang="de-DE"/>
          </a:p>
        </p:txBody>
      </p:sp>
    </p:spTree>
    <p:extLst>
      <p:ext uri="{BB962C8B-B14F-4D97-AF65-F5344CB8AC3E}">
        <p14:creationId xmlns:p14="http://schemas.microsoft.com/office/powerpoint/2010/main" val="1871806288"/>
      </p:ext>
    </p:extLst>
  </p:cSld>
  <p:clrMapOvr>
    <a:masterClrMapping/>
  </p:clrMapOvr>
  <p:transition>
    <p:pull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8">
            <a:extLst>
              <a:ext uri="{FF2B5EF4-FFF2-40B4-BE49-F238E27FC236}">
                <a16:creationId xmlns:a16="http://schemas.microsoft.com/office/drawing/2014/main" id="{BEDD9C70-0F43-42B0-8FD7-9D6BA617DF6A}"/>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4" name="Rectangle 9">
            <a:extLst>
              <a:ext uri="{FF2B5EF4-FFF2-40B4-BE49-F238E27FC236}">
                <a16:creationId xmlns:a16="http://schemas.microsoft.com/office/drawing/2014/main" id="{4267D922-8EEA-45C4-8F08-EA3D7B6092F3}"/>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5" name="Rectangle 10">
            <a:extLst>
              <a:ext uri="{FF2B5EF4-FFF2-40B4-BE49-F238E27FC236}">
                <a16:creationId xmlns:a16="http://schemas.microsoft.com/office/drawing/2014/main" id="{C743FA74-F6AC-43EC-9FB0-79646BB16B75}"/>
              </a:ext>
            </a:extLst>
          </p:cNvPr>
          <p:cNvSpPr>
            <a:spLocks noGrp="1" noChangeArrowheads="1"/>
          </p:cNvSpPr>
          <p:nvPr>
            <p:ph type="sldNum" sz="quarter" idx="12"/>
          </p:nvPr>
        </p:nvSpPr>
        <p:spPr>
          <a:ln/>
        </p:spPr>
        <p:txBody>
          <a:bodyPr/>
          <a:lstStyle>
            <a:lvl1pPr>
              <a:defRPr/>
            </a:lvl1pPr>
          </a:lstStyle>
          <a:p>
            <a:pPr>
              <a:defRPr/>
            </a:pPr>
            <a:fld id="{547BE548-1BB5-4CA6-A316-30E5595AD1DC}" type="slidenum">
              <a:rPr lang="de-DE" altLang="de-DE"/>
              <a:pPr>
                <a:defRPr/>
              </a:pPr>
              <a:t>‹Nr.›</a:t>
            </a:fld>
            <a:endParaRPr lang="de-DE" altLang="de-DE"/>
          </a:p>
        </p:txBody>
      </p:sp>
    </p:spTree>
    <p:extLst>
      <p:ext uri="{BB962C8B-B14F-4D97-AF65-F5344CB8AC3E}">
        <p14:creationId xmlns:p14="http://schemas.microsoft.com/office/powerpoint/2010/main" val="803984256"/>
      </p:ext>
    </p:extLst>
  </p:cSld>
  <p:clrMapOvr>
    <a:masterClrMapping/>
  </p:clrMapOvr>
  <p:transition>
    <p:pull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FAD0CC5E-1517-4DDD-A4A0-CDD16605DBAF}"/>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3" name="Rectangle 9">
            <a:extLst>
              <a:ext uri="{FF2B5EF4-FFF2-40B4-BE49-F238E27FC236}">
                <a16:creationId xmlns:a16="http://schemas.microsoft.com/office/drawing/2014/main" id="{E7F44EBD-4EA6-4043-B6DC-71ABDCA561C0}"/>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4" name="Rectangle 10">
            <a:extLst>
              <a:ext uri="{FF2B5EF4-FFF2-40B4-BE49-F238E27FC236}">
                <a16:creationId xmlns:a16="http://schemas.microsoft.com/office/drawing/2014/main" id="{0658FBCB-F55E-4040-9172-088CD0DBD5D7}"/>
              </a:ext>
            </a:extLst>
          </p:cNvPr>
          <p:cNvSpPr>
            <a:spLocks noGrp="1" noChangeArrowheads="1"/>
          </p:cNvSpPr>
          <p:nvPr>
            <p:ph type="sldNum" sz="quarter" idx="12"/>
          </p:nvPr>
        </p:nvSpPr>
        <p:spPr>
          <a:ln/>
        </p:spPr>
        <p:txBody>
          <a:bodyPr/>
          <a:lstStyle>
            <a:lvl1pPr>
              <a:defRPr/>
            </a:lvl1pPr>
          </a:lstStyle>
          <a:p>
            <a:pPr>
              <a:defRPr/>
            </a:pPr>
            <a:fld id="{B882CE3C-25D7-48C3-96AE-65BC1209EB66}" type="slidenum">
              <a:rPr lang="de-DE" altLang="de-DE"/>
              <a:pPr>
                <a:defRPr/>
              </a:pPr>
              <a:t>‹Nr.›</a:t>
            </a:fld>
            <a:endParaRPr lang="de-DE" altLang="de-DE"/>
          </a:p>
        </p:txBody>
      </p:sp>
    </p:spTree>
    <p:extLst>
      <p:ext uri="{BB962C8B-B14F-4D97-AF65-F5344CB8AC3E}">
        <p14:creationId xmlns:p14="http://schemas.microsoft.com/office/powerpoint/2010/main" val="3641325252"/>
      </p:ext>
    </p:extLst>
  </p:cSld>
  <p:clrMapOvr>
    <a:masterClrMapping/>
  </p:clrMapOvr>
  <p:transition>
    <p:pull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8">
            <a:extLst>
              <a:ext uri="{FF2B5EF4-FFF2-40B4-BE49-F238E27FC236}">
                <a16:creationId xmlns:a16="http://schemas.microsoft.com/office/drawing/2014/main" id="{F197BA7D-E6AE-4768-B667-DF245B711EA3}"/>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9">
            <a:extLst>
              <a:ext uri="{FF2B5EF4-FFF2-40B4-BE49-F238E27FC236}">
                <a16:creationId xmlns:a16="http://schemas.microsoft.com/office/drawing/2014/main" id="{5D7E453D-89B2-459A-87E9-EA010F87D6FF}"/>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10">
            <a:extLst>
              <a:ext uri="{FF2B5EF4-FFF2-40B4-BE49-F238E27FC236}">
                <a16:creationId xmlns:a16="http://schemas.microsoft.com/office/drawing/2014/main" id="{F8FF65C2-1C57-4AD5-B037-EFBCF5C64C5F}"/>
              </a:ext>
            </a:extLst>
          </p:cNvPr>
          <p:cNvSpPr>
            <a:spLocks noGrp="1" noChangeArrowheads="1"/>
          </p:cNvSpPr>
          <p:nvPr>
            <p:ph type="sldNum" sz="quarter" idx="12"/>
          </p:nvPr>
        </p:nvSpPr>
        <p:spPr>
          <a:ln/>
        </p:spPr>
        <p:txBody>
          <a:bodyPr/>
          <a:lstStyle>
            <a:lvl1pPr>
              <a:defRPr/>
            </a:lvl1pPr>
          </a:lstStyle>
          <a:p>
            <a:pPr>
              <a:defRPr/>
            </a:pPr>
            <a:fld id="{E360B9DF-50A0-4D6A-868F-3AFC081FF7C8}" type="slidenum">
              <a:rPr lang="de-DE" altLang="de-DE"/>
              <a:pPr>
                <a:defRPr/>
              </a:pPr>
              <a:t>‹Nr.›</a:t>
            </a:fld>
            <a:endParaRPr lang="de-DE" altLang="de-DE"/>
          </a:p>
        </p:txBody>
      </p:sp>
    </p:spTree>
    <p:extLst>
      <p:ext uri="{BB962C8B-B14F-4D97-AF65-F5344CB8AC3E}">
        <p14:creationId xmlns:p14="http://schemas.microsoft.com/office/powerpoint/2010/main" val="3446120414"/>
      </p:ext>
    </p:extLst>
  </p:cSld>
  <p:clrMapOvr>
    <a:masterClrMapping/>
  </p:clrMapOvr>
  <p:transition>
    <p:pull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Rectangle 8">
            <a:extLst>
              <a:ext uri="{FF2B5EF4-FFF2-40B4-BE49-F238E27FC236}">
                <a16:creationId xmlns:a16="http://schemas.microsoft.com/office/drawing/2014/main" id="{B3120902-D734-43F2-9EDE-C529914AEA96}"/>
              </a:ext>
            </a:extLst>
          </p:cNvPr>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9">
            <a:extLst>
              <a:ext uri="{FF2B5EF4-FFF2-40B4-BE49-F238E27FC236}">
                <a16:creationId xmlns:a16="http://schemas.microsoft.com/office/drawing/2014/main" id="{05B87067-1FFA-486E-8F38-23810D3A587E}"/>
              </a:ext>
            </a:extLst>
          </p:cNvPr>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10">
            <a:extLst>
              <a:ext uri="{FF2B5EF4-FFF2-40B4-BE49-F238E27FC236}">
                <a16:creationId xmlns:a16="http://schemas.microsoft.com/office/drawing/2014/main" id="{EE147769-D30A-4CB3-9176-F6A8195AD625}"/>
              </a:ext>
            </a:extLst>
          </p:cNvPr>
          <p:cNvSpPr>
            <a:spLocks noGrp="1" noChangeArrowheads="1"/>
          </p:cNvSpPr>
          <p:nvPr>
            <p:ph type="sldNum" sz="quarter" idx="12"/>
          </p:nvPr>
        </p:nvSpPr>
        <p:spPr>
          <a:ln/>
        </p:spPr>
        <p:txBody>
          <a:bodyPr/>
          <a:lstStyle>
            <a:lvl1pPr>
              <a:defRPr/>
            </a:lvl1pPr>
          </a:lstStyle>
          <a:p>
            <a:pPr>
              <a:defRPr/>
            </a:pPr>
            <a:fld id="{3981E93F-F4FA-459C-BB8D-B9705DD46C61}" type="slidenum">
              <a:rPr lang="de-DE" altLang="de-DE"/>
              <a:pPr>
                <a:defRPr/>
              </a:pPr>
              <a:t>‹Nr.›</a:t>
            </a:fld>
            <a:endParaRPr lang="de-DE" altLang="de-DE"/>
          </a:p>
        </p:txBody>
      </p:sp>
    </p:spTree>
    <p:extLst>
      <p:ext uri="{BB962C8B-B14F-4D97-AF65-F5344CB8AC3E}">
        <p14:creationId xmlns:p14="http://schemas.microsoft.com/office/powerpoint/2010/main" val="1574498943"/>
      </p:ext>
    </p:extLst>
  </p:cSld>
  <p:clrMapOvr>
    <a:masterClrMapping/>
  </p:clrMapOvr>
  <p:transition>
    <p:pull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770403C7-CD76-465E-A823-425EEA773EB5}"/>
              </a:ext>
            </a:extLst>
          </p:cNvPr>
          <p:cNvGrpSpPr>
            <a:grpSpLocks/>
          </p:cNvGrpSpPr>
          <p:nvPr/>
        </p:nvGrpSpPr>
        <p:grpSpPr bwMode="auto">
          <a:xfrm>
            <a:off x="0" y="0"/>
            <a:ext cx="1143000" cy="6856413"/>
            <a:chOff x="0" y="0"/>
            <a:chExt cx="720" cy="4319"/>
          </a:xfrm>
        </p:grpSpPr>
        <p:sp>
          <p:nvSpPr>
            <p:cNvPr id="1032" name="Rectangle 3">
              <a:extLst>
                <a:ext uri="{FF2B5EF4-FFF2-40B4-BE49-F238E27FC236}">
                  <a16:creationId xmlns:a16="http://schemas.microsoft.com/office/drawing/2014/main" id="{BF1B3424-1768-49E6-9ADE-53129EC39B8C}"/>
                </a:ext>
              </a:extLst>
            </p:cNvPr>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p:spPr>
          <p:txBody>
            <a:bodyPr wrap="none" lIns="92075" tIns="46038" rIns="92075" bIns="46038"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endParaRPr lang="de-DE" altLang="de-DE"/>
            </a:p>
          </p:txBody>
        </p:sp>
        <p:sp>
          <p:nvSpPr>
            <p:cNvPr id="1033" name="Rectangle 4">
              <a:extLst>
                <a:ext uri="{FF2B5EF4-FFF2-40B4-BE49-F238E27FC236}">
                  <a16:creationId xmlns:a16="http://schemas.microsoft.com/office/drawing/2014/main" id="{8945D156-C73C-4792-AA2D-DAF7AA1D7773}"/>
                </a:ext>
              </a:extLst>
            </p:cNvPr>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p:spPr>
          <p:txBody>
            <a:bodyPr wrap="none" lIns="92075" tIns="46038" rIns="92075" bIns="46038"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endParaRPr lang="de-DE" altLang="de-DE"/>
            </a:p>
          </p:txBody>
        </p:sp>
        <p:pic>
          <p:nvPicPr>
            <p:cNvPr id="1034" name="Picture 5">
              <a:extLst>
                <a:ext uri="{FF2B5EF4-FFF2-40B4-BE49-F238E27FC236}">
                  <a16:creationId xmlns:a16="http://schemas.microsoft.com/office/drawing/2014/main" id="{7F354A2E-3E71-442C-BDAB-ED7394F6CADF}"/>
                </a:ext>
              </a:extLst>
            </p:cNvPr>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6">
            <a:extLst>
              <a:ext uri="{FF2B5EF4-FFF2-40B4-BE49-F238E27FC236}">
                <a16:creationId xmlns:a16="http://schemas.microsoft.com/office/drawing/2014/main" id="{E767AD34-139E-49FF-AC8F-3871A4D8114F}"/>
              </a:ext>
            </a:extLst>
          </p:cNvPr>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ctr" anchorCtr="0" compatLnSpc="1">
            <a:prstTxWarp prst="textNoShape">
              <a:avLst/>
            </a:prstTxWarp>
          </a:bodyPr>
          <a:lstStyle/>
          <a:p>
            <a:pPr lvl="0"/>
            <a:r>
              <a:rPr lang="de-DE" altLang="de-DE"/>
              <a:t>Klicken Sie, um das Titelformat zu bearbeiten</a:t>
            </a:r>
          </a:p>
        </p:txBody>
      </p:sp>
      <p:sp>
        <p:nvSpPr>
          <p:cNvPr id="1028" name="Rectangle 7">
            <a:extLst>
              <a:ext uri="{FF2B5EF4-FFF2-40B4-BE49-F238E27FC236}">
                <a16:creationId xmlns:a16="http://schemas.microsoft.com/office/drawing/2014/main" id="{B2CC388A-27DC-4CDE-B3A6-6557A84F040C}"/>
              </a:ext>
            </a:extLst>
          </p:cNvPr>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35848" name="Rectangle 8">
            <a:extLst>
              <a:ext uri="{FF2B5EF4-FFF2-40B4-BE49-F238E27FC236}">
                <a16:creationId xmlns:a16="http://schemas.microsoft.com/office/drawing/2014/main" id="{75E63C34-D54C-432E-B407-EDF510613B6D}"/>
              </a:ext>
            </a:extLst>
          </p:cNvPr>
          <p:cNvSpPr>
            <a:spLocks noGrp="1" noChangeArrowheads="1"/>
          </p:cNvSpPr>
          <p:nvPr>
            <p:ph type="dt" sz="half" idx="2"/>
          </p:nvPr>
        </p:nvSpPr>
        <p:spPr bwMode="auto">
          <a:xfrm>
            <a:off x="1143000" y="64008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de-DE" altLang="de-DE"/>
          </a:p>
        </p:txBody>
      </p:sp>
      <p:sp>
        <p:nvSpPr>
          <p:cNvPr id="35849" name="Rectangle 9">
            <a:extLst>
              <a:ext uri="{FF2B5EF4-FFF2-40B4-BE49-F238E27FC236}">
                <a16:creationId xmlns:a16="http://schemas.microsoft.com/office/drawing/2014/main" id="{07335BA0-8EB1-4360-BDE5-3738FBDE3179}"/>
              </a:ext>
            </a:extLst>
          </p:cNvPr>
          <p:cNvSpPr>
            <a:spLocks noGrp="1" noChangeArrowheads="1"/>
          </p:cNvSpPr>
          <p:nvPr>
            <p:ph type="ftr" sz="quarter" idx="3"/>
          </p:nvPr>
        </p:nvSpPr>
        <p:spPr bwMode="auto">
          <a:xfrm>
            <a:off x="3581400" y="64008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de-DE" altLang="de-DE"/>
          </a:p>
        </p:txBody>
      </p:sp>
      <p:sp>
        <p:nvSpPr>
          <p:cNvPr id="35850" name="Rectangle 10">
            <a:extLst>
              <a:ext uri="{FF2B5EF4-FFF2-40B4-BE49-F238E27FC236}">
                <a16:creationId xmlns:a16="http://schemas.microsoft.com/office/drawing/2014/main" id="{7702BB0B-008C-44A4-8E45-31386B9A4745}"/>
              </a:ext>
            </a:extLst>
          </p:cNvPr>
          <p:cNvSpPr>
            <a:spLocks noGrp="1" noChangeArrowheads="1"/>
          </p:cNvSpPr>
          <p:nvPr>
            <p:ph type="sldNum" sz="quarter" idx="4"/>
          </p:nvPr>
        </p:nvSpPr>
        <p:spPr bwMode="auto">
          <a:xfrm>
            <a:off x="7239000" y="64008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A57BBB5F-9F3B-4BF5-93AA-6ABAF8D119C3}" type="slidenum">
              <a:rPr lang="de-DE" altLang="de-DE"/>
              <a:pPr>
                <a:defRPr/>
              </a:pPr>
              <a:t>‹Nr.›</a:t>
            </a:fld>
            <a:endParaRPr lang="de-DE" altLang="de-DE"/>
          </a:p>
        </p:txBody>
      </p:sp>
    </p:spTree>
  </p:cSld>
  <p:clrMap bg1="dk2" tx1="lt1" bg2="dk1" tx2="lt2" accent1="accent1" accent2="accent2" accent3="accent3" accent4="accent4" accent5="accent5" accent6="accent6" hlink="hlink" folHlink="folHlink"/>
  <p:sldLayoutIdLst>
    <p:sldLayoutId id="2147484204"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transition>
    <p:pull dir="u"/>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tx2"/>
        </a:buClr>
        <a:buSzPct val="90000"/>
        <a:buFont typeface="Symbol" panose="05050102010706020507" pitchFamily="18"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s://www.spiegel.de/kultur/blut-aus-leichen-a-d59348b5-0002-0001-0000-000043065554"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hyperlink" Target="http://www.shroud.corrildanin.htm/"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6.wmf"/></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7.wmf"/></Relationships>
</file>

<file path=ppt/slides/_rels/slide2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9.wmf"/><Relationship Id="rId5" Type="http://schemas.openxmlformats.org/officeDocument/2006/relationships/oleObject" Target="../embeddings/oleObject4.bin"/><Relationship Id="rId4" Type="http://schemas.openxmlformats.org/officeDocument/2006/relationships/image" Target="../media/image28.wmf"/></Relationships>
</file>

<file path=ppt/slides/_rels/slide2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1.wmf"/><Relationship Id="rId5" Type="http://schemas.openxmlformats.org/officeDocument/2006/relationships/oleObject" Target="../embeddings/oleObject6.bin"/><Relationship Id="rId4" Type="http://schemas.openxmlformats.org/officeDocument/2006/relationships/image" Target="../media/image30.wmf"/></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3.wmf"/><Relationship Id="rId5" Type="http://schemas.openxmlformats.org/officeDocument/2006/relationships/oleObject" Target="../embeddings/oleObject8.bin"/><Relationship Id="rId4" Type="http://schemas.openxmlformats.org/officeDocument/2006/relationships/image" Target="../media/image32.wmf"/></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spiegel.de/wissenschaft/mensch/0,1518,grossbild-10489-338776,00.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spiegel.de/wissenschaft/mensch/0,1518,grossbild-80131-338776,00.htm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5533961-1D57-4B7B-B4CE-20C0565329C6}"/>
              </a:ext>
            </a:extLst>
          </p:cNvPr>
          <p:cNvSpPr>
            <a:spLocks noGrp="1" noChangeArrowheads="1"/>
          </p:cNvSpPr>
          <p:nvPr>
            <p:ph type="ctrTitle"/>
          </p:nvPr>
        </p:nvSpPr>
        <p:spPr/>
        <p:txBody>
          <a:bodyPr/>
          <a:lstStyle/>
          <a:p>
            <a:pPr eaLnBrk="1" hangingPunct="1"/>
            <a:r>
              <a:rPr lang="de-DE" altLang="de-DE"/>
              <a:t>Das Grabtuch von Turin: </a:t>
            </a:r>
            <a:br>
              <a:rPr lang="de-DE" altLang="de-DE"/>
            </a:br>
            <a:r>
              <a:rPr lang="de-DE" altLang="de-DE"/>
              <a:t>Ein weiteres Wunder Jesu</a:t>
            </a:r>
            <a:br>
              <a:rPr lang="de-DE" altLang="de-DE"/>
            </a:br>
            <a:br>
              <a:rPr lang="de-DE" altLang="de-DE"/>
            </a:br>
            <a:r>
              <a:rPr lang="de-DE" altLang="de-DE" sz="2800"/>
              <a:t>von</a:t>
            </a:r>
            <a:br>
              <a:rPr lang="de-DE" altLang="de-DE" sz="2800"/>
            </a:br>
            <a:r>
              <a:rPr lang="de-DE" altLang="de-DE" sz="2800"/>
              <a:t>Michael Schröter-Kunhardt</a:t>
            </a:r>
            <a:r>
              <a:rPr lang="de-DE" altLang="de-DE"/>
              <a:t>            </a:t>
            </a:r>
          </a:p>
        </p:txBody>
      </p:sp>
      <p:sp>
        <p:nvSpPr>
          <p:cNvPr id="3075" name="Rectangle 3">
            <a:extLst>
              <a:ext uri="{FF2B5EF4-FFF2-40B4-BE49-F238E27FC236}">
                <a16:creationId xmlns:a16="http://schemas.microsoft.com/office/drawing/2014/main" id="{8B4BEEF8-DF80-471C-A2FD-8EF26D657479}"/>
              </a:ext>
            </a:extLst>
          </p:cNvPr>
          <p:cNvSpPr>
            <a:spLocks noGrp="1" noChangeArrowheads="1"/>
          </p:cNvSpPr>
          <p:nvPr>
            <p:ph type="subTitle" idx="1"/>
          </p:nvPr>
        </p:nvSpPr>
        <p:spPr>
          <a:xfrm>
            <a:off x="1905000" y="3792538"/>
            <a:ext cx="6667500" cy="2039937"/>
          </a:xfrm>
        </p:spPr>
        <p:txBody>
          <a:bodyPr/>
          <a:lstStyle/>
          <a:p>
            <a:pPr eaLnBrk="1" hangingPunct="1"/>
            <a:endParaRPr lang="de-DE" altLang="de-DE" sz="2800"/>
          </a:p>
          <a:p>
            <a:pPr eaLnBrk="1" hangingPunct="1"/>
            <a:r>
              <a:rPr lang="de-DE" altLang="de-DE" sz="2800"/>
              <a:t>m.schroeter-kunhardt@gmx.de</a:t>
            </a:r>
          </a:p>
          <a:p>
            <a:pPr eaLnBrk="1" hangingPunct="1"/>
            <a:r>
              <a:rPr lang="de-DE" altLang="de-DE" sz="2800"/>
              <a:t>nahtodforschung.com</a:t>
            </a:r>
          </a:p>
        </p:txBody>
      </p:sp>
    </p:spTree>
  </p:cSld>
  <p:clrMapOvr>
    <a:masterClrMapping/>
  </p:clrMapOvr>
  <p:transition>
    <p:pull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E5FCA9-2514-4F1C-BF9E-E5AD8AF14FFE}"/>
              </a:ext>
            </a:extLst>
          </p:cNvPr>
          <p:cNvSpPr>
            <a:spLocks noGrp="1"/>
          </p:cNvSpPr>
          <p:nvPr>
            <p:ph type="title"/>
          </p:nvPr>
        </p:nvSpPr>
        <p:spPr/>
        <p:txBody>
          <a:bodyPr/>
          <a:lstStyle/>
          <a:p>
            <a:r>
              <a:rPr lang="de-DE" dirty="0"/>
              <a:t>Johannes zum Grabtuch</a:t>
            </a:r>
          </a:p>
        </p:txBody>
      </p:sp>
      <p:sp>
        <p:nvSpPr>
          <p:cNvPr id="3" name="Inhaltsplatzhalter 2">
            <a:extLst>
              <a:ext uri="{FF2B5EF4-FFF2-40B4-BE49-F238E27FC236}">
                <a16:creationId xmlns:a16="http://schemas.microsoft.com/office/drawing/2014/main" id="{61D869C6-63F4-486B-8C39-0A754383DCBE}"/>
              </a:ext>
            </a:extLst>
          </p:cNvPr>
          <p:cNvSpPr>
            <a:spLocks noGrp="1"/>
          </p:cNvSpPr>
          <p:nvPr>
            <p:ph idx="1"/>
          </p:nvPr>
        </p:nvSpPr>
        <p:spPr/>
        <p:txBody>
          <a:bodyPr/>
          <a:lstStyle/>
          <a:p>
            <a:r>
              <a:rPr lang="de-DE" dirty="0"/>
              <a:t>Johannes verwendet zwei Begriffe:</a:t>
            </a:r>
          </a:p>
          <a:p>
            <a:r>
              <a:rPr lang="de-DE" dirty="0"/>
              <a:t>1. </a:t>
            </a:r>
            <a:r>
              <a:rPr lang="de-DE" dirty="0" err="1"/>
              <a:t>ὀθόνι</a:t>
            </a:r>
            <a:r>
              <a:rPr lang="de-DE" dirty="0"/>
              <a:t>α (othónia)</a:t>
            </a:r>
          </a:p>
          <a:p>
            <a:r>
              <a:rPr lang="de-DE" dirty="0"/>
              <a:t>Pluralform, bedeutet Leinenstücke / Binden / Tücher. Das kann heißen:</a:t>
            </a:r>
          </a:p>
          <a:p>
            <a:r>
              <a:rPr lang="de-DE" dirty="0"/>
              <a:t>•	mehrere Binden zusätzlich zum Haupttuch</a:t>
            </a:r>
          </a:p>
          <a:p>
            <a:r>
              <a:rPr lang="de-DE" dirty="0"/>
              <a:t>•	oder: der Plural als Sammelbegriff für die gesamte Bestattungstextilie</a:t>
            </a:r>
          </a:p>
          <a:p>
            <a:endParaRPr lang="de-DE" dirty="0"/>
          </a:p>
        </p:txBody>
      </p:sp>
    </p:spTree>
    <p:extLst>
      <p:ext uri="{BB962C8B-B14F-4D97-AF65-F5344CB8AC3E}">
        <p14:creationId xmlns:p14="http://schemas.microsoft.com/office/powerpoint/2010/main" val="2941011829"/>
      </p:ext>
    </p:extLst>
  </p:cSld>
  <p:clrMapOvr>
    <a:masterClrMapping/>
  </p:clrMapOvr>
  <p:transition>
    <p:pull di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el 1">
            <a:extLst>
              <a:ext uri="{FF2B5EF4-FFF2-40B4-BE49-F238E27FC236}">
                <a16:creationId xmlns:a16="http://schemas.microsoft.com/office/drawing/2014/main" id="{5CB78F08-B7EE-48EB-9EA9-096AC49EEA6D}"/>
              </a:ext>
            </a:extLst>
          </p:cNvPr>
          <p:cNvSpPr>
            <a:spLocks noGrp="1" noChangeArrowheads="1"/>
          </p:cNvSpPr>
          <p:nvPr>
            <p:ph type="title"/>
          </p:nvPr>
        </p:nvSpPr>
        <p:spPr/>
        <p:txBody>
          <a:bodyPr/>
          <a:lstStyle/>
          <a:p>
            <a:r>
              <a:rPr lang="de-DE" altLang="de-DE" sz="2600">
                <a:solidFill>
                  <a:srgbClr val="FFCC66"/>
                </a:solidFill>
              </a:rPr>
              <a:t>Die Leichenstarre war bei der Einhüllung ins Grabtuch noch unvollständig</a:t>
            </a:r>
            <a:r>
              <a:rPr lang="de-DE" altLang="de-DE" sz="2800"/>
              <a:t> </a:t>
            </a:r>
          </a:p>
        </p:txBody>
      </p:sp>
      <p:pic>
        <p:nvPicPr>
          <p:cNvPr id="97283" name="Inhaltsplatzhalter 6">
            <a:extLst>
              <a:ext uri="{FF2B5EF4-FFF2-40B4-BE49-F238E27FC236}">
                <a16:creationId xmlns:a16="http://schemas.microsoft.com/office/drawing/2014/main" id="{E6D2B171-434B-4728-921F-22CD61B674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76600" y="1700213"/>
            <a:ext cx="6335713" cy="5157787"/>
          </a:xfrm>
        </p:spPr>
      </p:pic>
    </p:spTree>
  </p:cSld>
  <p:clrMapOvr>
    <a:masterClrMapping/>
  </p:clrMapOvr>
  <p:transition>
    <p:pull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el 1">
            <a:extLst>
              <a:ext uri="{FF2B5EF4-FFF2-40B4-BE49-F238E27FC236}">
                <a16:creationId xmlns:a16="http://schemas.microsoft.com/office/drawing/2014/main" id="{BA5AA4FB-9711-44F6-961F-4689BCB39AFC}"/>
              </a:ext>
            </a:extLst>
          </p:cNvPr>
          <p:cNvSpPr>
            <a:spLocks noGrp="1" noChangeArrowheads="1"/>
          </p:cNvSpPr>
          <p:nvPr>
            <p:ph type="title"/>
          </p:nvPr>
        </p:nvSpPr>
        <p:spPr/>
        <p:txBody>
          <a:bodyPr/>
          <a:lstStyle/>
          <a:p>
            <a:r>
              <a:rPr lang="de-DE" altLang="de-DE" sz="2600">
                <a:solidFill>
                  <a:srgbClr val="FFCC66"/>
                </a:solidFill>
              </a:rPr>
              <a:t>Die Leichenstarre war bei der Einhüllung ins Grabtuch noch unvollständig</a:t>
            </a:r>
            <a:r>
              <a:rPr lang="de-DE" altLang="de-DE" sz="2800">
                <a:solidFill>
                  <a:srgbClr val="FFCC66"/>
                </a:solidFill>
              </a:rPr>
              <a:t> </a:t>
            </a:r>
            <a:r>
              <a:rPr lang="de-DE" altLang="de-DE" sz="2800"/>
              <a:t> </a:t>
            </a:r>
          </a:p>
        </p:txBody>
      </p:sp>
      <p:sp>
        <p:nvSpPr>
          <p:cNvPr id="98307" name="Inhaltsplatzhalter 2">
            <a:extLst>
              <a:ext uri="{FF2B5EF4-FFF2-40B4-BE49-F238E27FC236}">
                <a16:creationId xmlns:a16="http://schemas.microsoft.com/office/drawing/2014/main" id="{AC8EB2AD-9FE2-42F5-9B91-7096B5160F3C}"/>
              </a:ext>
            </a:extLst>
          </p:cNvPr>
          <p:cNvSpPr>
            <a:spLocks noGrp="1" noChangeArrowheads="1"/>
          </p:cNvSpPr>
          <p:nvPr>
            <p:ph idx="1"/>
          </p:nvPr>
        </p:nvSpPr>
        <p:spPr/>
        <p:txBody>
          <a:bodyPr/>
          <a:lstStyle/>
          <a:p>
            <a:r>
              <a:rPr lang="de-DE" altLang="de-DE"/>
              <a:t>Bei vollständiger Totenstarre nach spätestens 8 Stunden kann diese beim angenommenen Eintritt des Todes um ca. 3 Uhr bis zur Abnahme vom Kreuz am Abend noch nicht vollständig gewesen sein und somit konnten die Arme bei Grablegung noch mit den Händen zur Abdeckung der Genitalien gebracht werden und auch die Beine (anders als am Kreuz) gerade/glatt auf dem GvT lagen (HF 36-40)</a:t>
            </a:r>
          </a:p>
        </p:txBody>
      </p:sp>
    </p:spTree>
  </p:cSld>
  <p:clrMapOvr>
    <a:masterClrMapping/>
  </p:clrMapOvr>
  <p:transition>
    <p:pull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el 1">
            <a:extLst>
              <a:ext uri="{FF2B5EF4-FFF2-40B4-BE49-F238E27FC236}">
                <a16:creationId xmlns:a16="http://schemas.microsoft.com/office/drawing/2014/main" id="{C01B4DFD-41DE-4605-8979-9252DEF556B2}"/>
              </a:ext>
            </a:extLst>
          </p:cNvPr>
          <p:cNvSpPr>
            <a:spLocks noGrp="1" noChangeArrowheads="1"/>
          </p:cNvSpPr>
          <p:nvPr>
            <p:ph type="title"/>
          </p:nvPr>
        </p:nvSpPr>
        <p:spPr/>
        <p:txBody>
          <a:bodyPr/>
          <a:lstStyle/>
          <a:p>
            <a:pPr algn="ctr"/>
            <a:r>
              <a:rPr lang="de-DE" altLang="de-DE" sz="2600"/>
              <a:t>Die Blutspuren sprechen NICHT dafür, dass Jesus erst im Grab gestorben ist oder gar weitergelebt hat</a:t>
            </a:r>
          </a:p>
        </p:txBody>
      </p:sp>
      <p:sp>
        <p:nvSpPr>
          <p:cNvPr id="99331" name="Inhaltsplatzhalter 2">
            <a:extLst>
              <a:ext uri="{FF2B5EF4-FFF2-40B4-BE49-F238E27FC236}">
                <a16:creationId xmlns:a16="http://schemas.microsoft.com/office/drawing/2014/main" id="{826065CC-1F99-4AAD-BAC8-07C9A06091B0}"/>
              </a:ext>
            </a:extLst>
          </p:cNvPr>
          <p:cNvSpPr>
            <a:spLocks noGrp="1" noChangeArrowheads="1"/>
          </p:cNvSpPr>
          <p:nvPr>
            <p:ph idx="1"/>
          </p:nvPr>
        </p:nvSpPr>
        <p:spPr/>
        <p:txBody>
          <a:bodyPr/>
          <a:lstStyle/>
          <a:p>
            <a:r>
              <a:rPr lang="de-DE" altLang="de-DE" sz="2600"/>
              <a:t>„Man hat festgestellt, dass noch im Grab aus mindestens 28 Wunden Blut ausgetreten ist. Das meiste ist aus der Seitenwunde gekommen, jedoch sind auch aus den Nagelwunden an Händen und Füßen sowie aus den Dornenwunden am Hinterkopf teilweise erhebliche Mengen Blutes ausgetreten. Genau dieses Bild ist zu erwarten, sollte der Körper (bei der Einhüllung ins GvT)  noch gelebt haben. Wäre dies nicht geschehen, wäre dies ein sicheres Indiz dafiir, dass auf dem Tuch eine Leiche gelegen haben muss“ (HF 30fff)</a:t>
            </a:r>
          </a:p>
        </p:txBody>
      </p:sp>
    </p:spTree>
  </p:cSld>
  <p:clrMapOvr>
    <a:masterClrMapping/>
  </p:clrMapOvr>
  <p:transition>
    <p:pull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el 1">
            <a:extLst>
              <a:ext uri="{FF2B5EF4-FFF2-40B4-BE49-F238E27FC236}">
                <a16:creationId xmlns:a16="http://schemas.microsoft.com/office/drawing/2014/main" id="{643BF1F1-03D2-4660-BCEA-272833272E00}"/>
              </a:ext>
            </a:extLst>
          </p:cNvPr>
          <p:cNvSpPr>
            <a:spLocks noGrp="1" noChangeArrowheads="1"/>
          </p:cNvSpPr>
          <p:nvPr>
            <p:ph type="title"/>
          </p:nvPr>
        </p:nvSpPr>
        <p:spPr/>
        <p:txBody>
          <a:bodyPr/>
          <a:lstStyle/>
          <a:p>
            <a:r>
              <a:rPr lang="de-DE" altLang="de-DE" sz="3400"/>
              <a:t>Jesus ist gestorben (und auferstanden), hat also nicht weitergelebt</a:t>
            </a:r>
          </a:p>
        </p:txBody>
      </p:sp>
      <p:sp>
        <p:nvSpPr>
          <p:cNvPr id="100355" name="Inhaltsplatzhalter 2">
            <a:extLst>
              <a:ext uri="{FF2B5EF4-FFF2-40B4-BE49-F238E27FC236}">
                <a16:creationId xmlns:a16="http://schemas.microsoft.com/office/drawing/2014/main" id="{2EC92445-B036-4D30-871F-F38940908F3D}"/>
              </a:ext>
            </a:extLst>
          </p:cNvPr>
          <p:cNvSpPr>
            <a:spLocks noGrp="1" noChangeArrowheads="1"/>
          </p:cNvSpPr>
          <p:nvPr>
            <p:ph idx="1"/>
          </p:nvPr>
        </p:nvSpPr>
        <p:spPr/>
        <p:txBody>
          <a:bodyPr/>
          <a:lstStyle/>
          <a:p>
            <a:r>
              <a:rPr lang="de-DE" altLang="de-DE" dirty="0"/>
              <a:t>Die Aussagen von </a:t>
            </a:r>
            <a:r>
              <a:rPr lang="de-DE" altLang="de-DE" dirty="0" err="1"/>
              <a:t>Felzmann</a:t>
            </a:r>
            <a:r>
              <a:rPr lang="de-DE" altLang="de-DE" dirty="0"/>
              <a:t> müssen korrigiert werden:</a:t>
            </a:r>
          </a:p>
          <a:p>
            <a:r>
              <a:rPr lang="de-DE" altLang="de-DE" dirty="0"/>
              <a:t>Der Körper muss nicht gelebt haben, sondern nur die Totenstarre war bei der Abnahme vom Kreuz und der Einwicklung ins Tuch noch nicht (</a:t>
            </a:r>
            <a:r>
              <a:rPr lang="de-DE" altLang="de-DE" dirty="0" err="1"/>
              <a:t>vollstänständig</a:t>
            </a:r>
            <a:r>
              <a:rPr lang="de-DE" altLang="de-DE" dirty="0"/>
              <a:t>) eingetreten. Deswegen konnte noch Blut austreten – auch wenn Jesus schon gestorben war:</a:t>
            </a:r>
          </a:p>
        </p:txBody>
      </p:sp>
    </p:spTree>
  </p:cSld>
  <p:clrMapOvr>
    <a:masterClrMapping/>
  </p:clrMapOvr>
  <p:transition>
    <p:pull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el 1">
            <a:extLst>
              <a:ext uri="{FF2B5EF4-FFF2-40B4-BE49-F238E27FC236}">
                <a16:creationId xmlns:a16="http://schemas.microsoft.com/office/drawing/2014/main" id="{3157798C-A880-4B2C-8771-757ECE0FAA40}"/>
              </a:ext>
            </a:extLst>
          </p:cNvPr>
          <p:cNvSpPr>
            <a:spLocks noGrp="1" noChangeArrowheads="1"/>
          </p:cNvSpPr>
          <p:nvPr>
            <p:ph type="title"/>
          </p:nvPr>
        </p:nvSpPr>
        <p:spPr/>
        <p:txBody>
          <a:bodyPr/>
          <a:lstStyle/>
          <a:p>
            <a:r>
              <a:rPr lang="de-DE" altLang="de-DE" sz="2400"/>
              <a:t>Das Blut bleibt noch Stunden nach Todeseintritt flüssig und somit kann auch ein Leichnam länger bluten</a:t>
            </a:r>
          </a:p>
        </p:txBody>
      </p:sp>
      <p:sp>
        <p:nvSpPr>
          <p:cNvPr id="101379" name="Inhaltsplatzhalter 2">
            <a:extLst>
              <a:ext uri="{FF2B5EF4-FFF2-40B4-BE49-F238E27FC236}">
                <a16:creationId xmlns:a16="http://schemas.microsoft.com/office/drawing/2014/main" id="{6D08E1E6-ED7D-48C1-9C6E-13B7704E5473}"/>
              </a:ext>
            </a:extLst>
          </p:cNvPr>
          <p:cNvSpPr>
            <a:spLocks noGrp="1" noChangeArrowheads="1"/>
          </p:cNvSpPr>
          <p:nvPr>
            <p:ph idx="1"/>
          </p:nvPr>
        </p:nvSpPr>
        <p:spPr/>
        <p:txBody>
          <a:bodyPr/>
          <a:lstStyle/>
          <a:p>
            <a:r>
              <a:rPr lang="de-DE" altLang="de-DE" sz="2400" dirty="0"/>
              <a:t>„… Trifft ein postmortales Trauma kurze Zeit nach dem Tode einen herabhängenden Teil einer Leiche, so kann durch Austritt des flüssigen Blutes, welches noch gerinnungsfähig ist, im Gewebe eine echte Suffusion vorgetäuscht werden. Bei den meisten plötzlichen Todesfällen bleibt das Blut innerhalb des </a:t>
            </a:r>
            <a:r>
              <a:rPr lang="de-DE" altLang="de-DE" sz="2400" dirty="0" err="1"/>
              <a:t>Gefässsystems</a:t>
            </a:r>
            <a:r>
              <a:rPr lang="de-DE" altLang="de-DE" sz="2400" dirty="0"/>
              <a:t> flüssig und behält seine Gerinnungsfähigkeit noch während einiger Stunden, wenn man es im </a:t>
            </a:r>
            <a:r>
              <a:rPr lang="de-DE" altLang="de-DE" sz="2400" dirty="0" err="1"/>
              <a:t>Reagensglase</a:t>
            </a:r>
            <a:r>
              <a:rPr lang="de-DE" altLang="de-DE" sz="2400" dirty="0"/>
              <a:t> prüft. Im </a:t>
            </a:r>
            <a:r>
              <a:rPr lang="de-DE" altLang="de-DE" sz="2400" dirty="0" err="1"/>
              <a:t>Gefässsystem</a:t>
            </a:r>
            <a:r>
              <a:rPr lang="de-DE" altLang="de-DE" sz="2400" dirty="0"/>
              <a:t> der Leiche verliert dieses Blut jedoch seine spontane Gerinnungsfähigkeit im Laufe einiger weiterer Stunden völlig. …“ (https://link.springer.com/article/10.1007/BF01761559)</a:t>
            </a:r>
          </a:p>
        </p:txBody>
      </p:sp>
    </p:spTree>
  </p:cSld>
  <p:clrMapOvr>
    <a:masterClrMapping/>
  </p:clrMapOvr>
  <p:transition>
    <p:pull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el 1">
            <a:extLst>
              <a:ext uri="{FF2B5EF4-FFF2-40B4-BE49-F238E27FC236}">
                <a16:creationId xmlns:a16="http://schemas.microsoft.com/office/drawing/2014/main" id="{781331B4-48AC-48FB-BCE4-4FDCCD8BCA91}"/>
              </a:ext>
            </a:extLst>
          </p:cNvPr>
          <p:cNvSpPr>
            <a:spLocks noGrp="1" noChangeArrowheads="1"/>
          </p:cNvSpPr>
          <p:nvPr>
            <p:ph type="title"/>
          </p:nvPr>
        </p:nvSpPr>
        <p:spPr/>
        <p:txBody>
          <a:bodyPr/>
          <a:lstStyle/>
          <a:p>
            <a:r>
              <a:rPr lang="de-DE" altLang="de-DE" sz="3400"/>
              <a:t>Leichenblut kann noch 6 Stunden nach dem Tod fliessen, da es nicht gerinnt</a:t>
            </a:r>
          </a:p>
        </p:txBody>
      </p:sp>
      <p:sp>
        <p:nvSpPr>
          <p:cNvPr id="102403" name="Inhaltsplatzhalter 2">
            <a:extLst>
              <a:ext uri="{FF2B5EF4-FFF2-40B4-BE49-F238E27FC236}">
                <a16:creationId xmlns:a16="http://schemas.microsoft.com/office/drawing/2014/main" id="{43AEFCA3-8291-4F20-8E92-27D54F5B2F49}"/>
              </a:ext>
            </a:extLst>
          </p:cNvPr>
          <p:cNvSpPr>
            <a:spLocks noGrp="1" noChangeArrowheads="1"/>
          </p:cNvSpPr>
          <p:nvPr>
            <p:ph idx="1"/>
          </p:nvPr>
        </p:nvSpPr>
        <p:spPr/>
        <p:txBody>
          <a:bodyPr/>
          <a:lstStyle/>
          <a:p>
            <a:r>
              <a:rPr lang="de-DE" altLang="de-DE" sz="3000"/>
              <a:t>Leichenblut gerinnt nicht mehr und wurde in Rußland noch bis zu 6 Stunden nach dem Tod abgenommen und zur Transfusion bei anderen Menschen benutzt (</a:t>
            </a:r>
            <a:r>
              <a:rPr lang="de-DE" altLang="de-DE" sz="3000">
                <a:hlinkClick r:id="rId2"/>
              </a:rPr>
              <a:t>https://www.spiegel.de/kultur/blut-aus-leichen-a-d59348b5-0002-0001-0000-000043065554</a:t>
            </a:r>
            <a:r>
              <a:rPr lang="de-DE" altLang="de-DE" sz="3000"/>
              <a:t>)</a:t>
            </a:r>
          </a:p>
          <a:p>
            <a:r>
              <a:rPr lang="de-DE" altLang="de-DE" sz="3000"/>
              <a:t>Damit sind alle Aussagen (Felzmanns), dass Jesus nicht gestorben ist, sondern weiterlebte, falsch!</a:t>
            </a:r>
          </a:p>
        </p:txBody>
      </p:sp>
    </p:spTree>
  </p:cSld>
  <p:clrMapOvr>
    <a:masterClrMapping/>
  </p:clrMapOvr>
  <p:transition>
    <p:pull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el 1">
            <a:extLst>
              <a:ext uri="{FF2B5EF4-FFF2-40B4-BE49-F238E27FC236}">
                <a16:creationId xmlns:a16="http://schemas.microsoft.com/office/drawing/2014/main" id="{AE8EB84E-1B89-4990-AC79-BA6EC66E3B4A}"/>
              </a:ext>
            </a:extLst>
          </p:cNvPr>
          <p:cNvSpPr>
            <a:spLocks noGrp="1" noChangeArrowheads="1"/>
          </p:cNvSpPr>
          <p:nvPr>
            <p:ph type="title"/>
          </p:nvPr>
        </p:nvSpPr>
        <p:spPr/>
        <p:txBody>
          <a:bodyPr/>
          <a:lstStyle/>
          <a:p>
            <a:r>
              <a:rPr lang="de-DE" altLang="de-DE" sz="2600">
                <a:solidFill>
                  <a:srgbClr val="FFCC66"/>
                </a:solidFill>
              </a:rPr>
              <a:t>Die Blutspuren sprechen dafür, dass die Leichenstarre erst nach der Einhüllung ins Grabtuch eintrat</a:t>
            </a:r>
            <a:endParaRPr lang="de-DE" altLang="de-DE" sz="2800"/>
          </a:p>
        </p:txBody>
      </p:sp>
      <p:sp>
        <p:nvSpPr>
          <p:cNvPr id="103427" name="Inhaltsplatzhalter 2">
            <a:extLst>
              <a:ext uri="{FF2B5EF4-FFF2-40B4-BE49-F238E27FC236}">
                <a16:creationId xmlns:a16="http://schemas.microsoft.com/office/drawing/2014/main" id="{B167723E-BDDF-414A-8B59-24798547FFF2}"/>
              </a:ext>
            </a:extLst>
          </p:cNvPr>
          <p:cNvSpPr>
            <a:spLocks noGrp="1" noChangeArrowheads="1"/>
          </p:cNvSpPr>
          <p:nvPr>
            <p:ph idx="1"/>
          </p:nvPr>
        </p:nvSpPr>
        <p:spPr/>
        <p:txBody>
          <a:bodyPr/>
          <a:lstStyle/>
          <a:p>
            <a:r>
              <a:rPr lang="de-DE" altLang="de-DE" sz="2600" i="1"/>
              <a:t>„… Selbstverständlich stimme ich Herrn Professor Bollone zu, dass es im Rahmen des Transportes eines Leichnams auch quasi passiv zum Austritt von Blut aus einer Bruststichwunde kommen kann. Indes wird man die Frage stellen müssen, ob das Leichentuch bereits zu Beginn des Transports um den Leichnam gewickelt wurde. Ich meine, dass in diesem Falle kein sozusagen statisches Spuren- und Abdruckmuster entstanden wäre, welches ja ausnahmslos eine direkte topographische Zuordnung zu einem liegenden Körper erlaubt. </a:t>
            </a:r>
          </a:p>
        </p:txBody>
      </p:sp>
    </p:spTree>
  </p:cSld>
  <p:clrMapOvr>
    <a:masterClrMapping/>
  </p:clrMapOvr>
  <p:transition>
    <p:pull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el 1">
            <a:extLst>
              <a:ext uri="{FF2B5EF4-FFF2-40B4-BE49-F238E27FC236}">
                <a16:creationId xmlns:a16="http://schemas.microsoft.com/office/drawing/2014/main" id="{7AC7AE15-A79F-47C8-A53C-37BCDB56CB2B}"/>
              </a:ext>
            </a:extLst>
          </p:cNvPr>
          <p:cNvSpPr>
            <a:spLocks noGrp="1" noChangeArrowheads="1"/>
          </p:cNvSpPr>
          <p:nvPr>
            <p:ph type="title"/>
          </p:nvPr>
        </p:nvSpPr>
        <p:spPr/>
        <p:txBody>
          <a:bodyPr/>
          <a:lstStyle/>
          <a:p>
            <a:r>
              <a:rPr lang="de-DE" altLang="de-DE" sz="2600">
                <a:solidFill>
                  <a:srgbClr val="FFCC66"/>
                </a:solidFill>
              </a:rPr>
              <a:t>Die Blutspuren sprechen dafür, dass die Leichenstarre erst nach der Einhüllung ins Grabtuch eintrat</a:t>
            </a:r>
            <a:endParaRPr lang="de-DE" altLang="de-DE" sz="2800"/>
          </a:p>
        </p:txBody>
      </p:sp>
      <p:sp>
        <p:nvSpPr>
          <p:cNvPr id="104451" name="Inhaltsplatzhalter 2">
            <a:extLst>
              <a:ext uri="{FF2B5EF4-FFF2-40B4-BE49-F238E27FC236}">
                <a16:creationId xmlns:a16="http://schemas.microsoft.com/office/drawing/2014/main" id="{C2EF4EF9-49E7-486F-BE87-5807010C0F95}"/>
              </a:ext>
            </a:extLst>
          </p:cNvPr>
          <p:cNvSpPr>
            <a:spLocks noGrp="1" noChangeArrowheads="1"/>
          </p:cNvSpPr>
          <p:nvPr>
            <p:ph idx="1"/>
          </p:nvPr>
        </p:nvSpPr>
        <p:spPr/>
        <p:txBody>
          <a:bodyPr/>
          <a:lstStyle/>
          <a:p>
            <a:r>
              <a:rPr lang="de-DE" altLang="de-DE" sz="2400" i="1"/>
              <a:t>Vielmehr hätte ich dann auch zahlreiche Wischspuren erwartet, deren Lokalisation mehr zufällig und unregelmäßig verstreut gewesen wäre. Das tatsächlich zu erkennende Muster spricht nach meiner Meinung dafür, das die betreffende Person erst bei der Grablegung in das Tuch gewickelt wurde, und zwar höchstwahrscheinlich in der Form, das zunächst der Körper auf dasTuch gebettet und dieses zur anderen Hälfte dann über den Körper gelegt wurde. Ich kann mir nicht vorstellen, dass es bei dieser Bettung zu einem passiven Austritt größerer Blutmengen kommen konnte.„ (HF 31-32)</a:t>
            </a:r>
          </a:p>
        </p:txBody>
      </p:sp>
    </p:spTree>
  </p:cSld>
  <p:clrMapOvr>
    <a:masterClrMapping/>
  </p:clrMapOvr>
  <p:transition>
    <p:pull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el 1">
            <a:extLst>
              <a:ext uri="{FF2B5EF4-FFF2-40B4-BE49-F238E27FC236}">
                <a16:creationId xmlns:a16="http://schemas.microsoft.com/office/drawing/2014/main" id="{088CAC51-52B1-4060-87C5-DCEA51D6B791}"/>
              </a:ext>
            </a:extLst>
          </p:cNvPr>
          <p:cNvSpPr>
            <a:spLocks noGrp="1" noChangeArrowheads="1"/>
          </p:cNvSpPr>
          <p:nvPr>
            <p:ph type="title"/>
          </p:nvPr>
        </p:nvSpPr>
        <p:spPr/>
        <p:txBody>
          <a:bodyPr/>
          <a:lstStyle/>
          <a:p>
            <a:r>
              <a:rPr lang="de-DE" altLang="de-DE" sz="2600">
                <a:solidFill>
                  <a:srgbClr val="FFCC66"/>
                </a:solidFill>
              </a:rPr>
              <a:t>Die Blutspuren sprechen dafür, dass die Leichenstarre erst nach der Einhüllung ins Grabtuch eintrat</a:t>
            </a:r>
            <a:endParaRPr lang="de-DE" altLang="de-DE" sz="2800"/>
          </a:p>
        </p:txBody>
      </p:sp>
      <p:sp>
        <p:nvSpPr>
          <p:cNvPr id="105475" name="Inhaltsplatzhalter 2">
            <a:extLst>
              <a:ext uri="{FF2B5EF4-FFF2-40B4-BE49-F238E27FC236}">
                <a16:creationId xmlns:a16="http://schemas.microsoft.com/office/drawing/2014/main" id="{CDB68A5C-CDC3-43B7-9042-AE7DD8C011EA}"/>
              </a:ext>
            </a:extLst>
          </p:cNvPr>
          <p:cNvSpPr>
            <a:spLocks noGrp="1" noChangeArrowheads="1"/>
          </p:cNvSpPr>
          <p:nvPr>
            <p:ph idx="1"/>
          </p:nvPr>
        </p:nvSpPr>
        <p:spPr/>
        <p:txBody>
          <a:bodyPr/>
          <a:lstStyle/>
          <a:p>
            <a:r>
              <a:rPr lang="de-DE" altLang="de-DE" sz="2800" dirty="0"/>
              <a:t>Unter den Füßen war das Tuch doppelt gefaltet, beide Lagen waren mit frischem Blut aus der Nagelwunde durchtränkt. Dieses Blut hat sogar noch die gegenüberliegende Seite des Grabtuchs durchnässt, da die andere Seite („</a:t>
            </a:r>
            <a:r>
              <a:rPr lang="de-DE" altLang="de-DE" sz="2800" dirty="0" err="1"/>
              <a:t>Obertuch</a:t>
            </a:r>
            <a:r>
              <a:rPr lang="de-DE" altLang="de-DE" sz="2800" dirty="0"/>
              <a:t>") ebenfalls über die Füße geschlagen wurde (s. Grafik). Es ist also aus den Fußsohlen noch im Grab so viel Blut ausgetreten, dass insgesamt drei Tuchschichten durchtränkt wurden. Das ist unmöglich bei einer Leiche (HF 32)</a:t>
            </a:r>
          </a:p>
        </p:txBody>
      </p:sp>
    </p:spTree>
  </p:cSld>
  <p:clrMapOvr>
    <a:masterClrMapping/>
  </p:clrMapOvr>
  <p:transition>
    <p:pull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el 1">
            <a:extLst>
              <a:ext uri="{FF2B5EF4-FFF2-40B4-BE49-F238E27FC236}">
                <a16:creationId xmlns:a16="http://schemas.microsoft.com/office/drawing/2014/main" id="{60AAF14C-8306-4347-9658-9D2B7B1C902D}"/>
              </a:ext>
            </a:extLst>
          </p:cNvPr>
          <p:cNvSpPr>
            <a:spLocks noGrp="1" noChangeArrowheads="1"/>
          </p:cNvSpPr>
          <p:nvPr>
            <p:ph type="title"/>
          </p:nvPr>
        </p:nvSpPr>
        <p:spPr/>
        <p:txBody>
          <a:bodyPr/>
          <a:lstStyle/>
          <a:p>
            <a:r>
              <a:rPr lang="de-DE" altLang="de-DE" sz="2600">
                <a:solidFill>
                  <a:srgbClr val="FFCC66"/>
                </a:solidFill>
              </a:rPr>
              <a:t>Die Blutspuren sprechen dafür, dass die Leichenstarre erst nach der Einhüllung ins Grabtuch eintrat</a:t>
            </a:r>
            <a:endParaRPr lang="de-DE" altLang="de-DE" sz="2800"/>
          </a:p>
        </p:txBody>
      </p:sp>
      <p:sp>
        <p:nvSpPr>
          <p:cNvPr id="106499" name="Inhaltsplatzhalter 2">
            <a:extLst>
              <a:ext uri="{FF2B5EF4-FFF2-40B4-BE49-F238E27FC236}">
                <a16:creationId xmlns:a16="http://schemas.microsoft.com/office/drawing/2014/main" id="{4C22FE51-D673-451A-BC8E-6FDE58F5A8E3}"/>
              </a:ext>
            </a:extLst>
          </p:cNvPr>
          <p:cNvSpPr>
            <a:spLocks noGrp="1" noChangeArrowheads="1"/>
          </p:cNvSpPr>
          <p:nvPr>
            <p:ph idx="1"/>
          </p:nvPr>
        </p:nvSpPr>
        <p:spPr/>
        <p:txBody>
          <a:bodyPr/>
          <a:lstStyle/>
          <a:p>
            <a:r>
              <a:rPr lang="de-DE" altLang="de-DE"/>
              <a:t>Ein interessantes Indiz stellen Blutspuren an der Nagelwunde der rechten Hand dar. Es gibt hier zwei längere, klar abgegrenzte Blutbahnen, die in einem Winkel von ca. 22° zueinanderstehen. Darüber hinaus gibt es eine dritte breite, fast runde Blutbahn, etwa im rechten Winkel dazu, die nicht klar abgegrenzt ist und erst im Liegen entstanden sein muss</a:t>
            </a:r>
          </a:p>
        </p:txBody>
      </p:sp>
    </p:spTree>
  </p:cSld>
  <p:clrMapOvr>
    <a:masterClrMapping/>
  </p:clrMapOvr>
  <p:transition>
    <p:pull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612AB-2EA0-41CB-BCA7-527AB5B02FC9}"/>
              </a:ext>
            </a:extLst>
          </p:cNvPr>
          <p:cNvSpPr>
            <a:spLocks noGrp="1"/>
          </p:cNvSpPr>
          <p:nvPr>
            <p:ph type="title"/>
          </p:nvPr>
        </p:nvSpPr>
        <p:spPr/>
        <p:txBody>
          <a:bodyPr/>
          <a:lstStyle/>
          <a:p>
            <a:r>
              <a:rPr lang="de-DE" dirty="0"/>
              <a:t>Johannes zum Grabtuch</a:t>
            </a:r>
          </a:p>
        </p:txBody>
      </p:sp>
      <p:sp>
        <p:nvSpPr>
          <p:cNvPr id="3" name="Inhaltsplatzhalter 2">
            <a:extLst>
              <a:ext uri="{FF2B5EF4-FFF2-40B4-BE49-F238E27FC236}">
                <a16:creationId xmlns:a16="http://schemas.microsoft.com/office/drawing/2014/main" id="{12EFC697-A0ED-4A8A-881D-3388236C1F0B}"/>
              </a:ext>
            </a:extLst>
          </p:cNvPr>
          <p:cNvSpPr>
            <a:spLocks noGrp="1"/>
          </p:cNvSpPr>
          <p:nvPr>
            <p:ph idx="1"/>
          </p:nvPr>
        </p:nvSpPr>
        <p:spPr/>
        <p:txBody>
          <a:bodyPr/>
          <a:lstStyle/>
          <a:p>
            <a:r>
              <a:rPr lang="de-DE" sz="2800" dirty="0"/>
              <a:t>Im Griechischen ist der Plural oft kollektiv, z. B. „die Schriften“ = „die Schrift“.</a:t>
            </a:r>
          </a:p>
          <a:p>
            <a:r>
              <a:rPr lang="de-DE" sz="2800" dirty="0"/>
              <a:t>2. </a:t>
            </a:r>
            <a:r>
              <a:rPr lang="de-DE" sz="2800" dirty="0" err="1"/>
              <a:t>σουδάριον</a:t>
            </a:r>
            <a:r>
              <a:rPr lang="de-DE" sz="2800" dirty="0"/>
              <a:t> (</a:t>
            </a:r>
            <a:r>
              <a:rPr lang="de-DE" sz="2800" dirty="0" err="1"/>
              <a:t>soudárion</a:t>
            </a:r>
            <a:r>
              <a:rPr lang="de-DE" sz="2800" dirty="0"/>
              <a:t>)</a:t>
            </a:r>
          </a:p>
          <a:p>
            <a:r>
              <a:rPr lang="de-DE" sz="2800" dirty="0"/>
              <a:t>= Schweißtuch / Kopftuch, das separat erwähnt wird (</a:t>
            </a:r>
            <a:r>
              <a:rPr lang="de-DE" sz="2800" dirty="0" err="1"/>
              <a:t>Joh</a:t>
            </a:r>
            <a:r>
              <a:rPr lang="de-DE" sz="2800" dirty="0"/>
              <a:t> 20,7).</a:t>
            </a:r>
          </a:p>
          <a:p>
            <a:r>
              <a:rPr lang="de-DE" sz="2800" dirty="0"/>
              <a:t>➡️ Das spricht nicht gegen ein großes Haupttuch. Im Gegenteil:</a:t>
            </a:r>
          </a:p>
          <a:p>
            <a:r>
              <a:rPr lang="de-DE" sz="2800" dirty="0"/>
              <a:t>•	Ein Kopftuch war üblich, um den Kiefer zu fixieren.</a:t>
            </a:r>
          </a:p>
          <a:p>
            <a:r>
              <a:rPr lang="de-DE" sz="2800" dirty="0"/>
              <a:t>•	Das Haupttuch (</a:t>
            </a:r>
            <a:r>
              <a:rPr lang="de-DE" sz="2800" dirty="0" err="1"/>
              <a:t>σίνδων</a:t>
            </a:r>
            <a:r>
              <a:rPr lang="de-DE" sz="2800" dirty="0"/>
              <a:t>) konnte weiterhin ein einziges großes Tuch sein</a:t>
            </a:r>
          </a:p>
          <a:p>
            <a:endParaRPr lang="de-DE" dirty="0"/>
          </a:p>
        </p:txBody>
      </p:sp>
    </p:spTree>
    <p:extLst>
      <p:ext uri="{BB962C8B-B14F-4D97-AF65-F5344CB8AC3E}">
        <p14:creationId xmlns:p14="http://schemas.microsoft.com/office/powerpoint/2010/main" val="807862973"/>
      </p:ext>
    </p:extLst>
  </p:cSld>
  <p:clrMapOvr>
    <a:masterClrMapping/>
  </p:clrMapOvr>
  <p:transition>
    <p:pull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el 1">
            <a:extLst>
              <a:ext uri="{FF2B5EF4-FFF2-40B4-BE49-F238E27FC236}">
                <a16:creationId xmlns:a16="http://schemas.microsoft.com/office/drawing/2014/main" id="{9162CAAD-6F98-4E06-A31D-2A1FD26808E3}"/>
              </a:ext>
            </a:extLst>
          </p:cNvPr>
          <p:cNvSpPr>
            <a:spLocks noGrp="1" noChangeArrowheads="1"/>
          </p:cNvSpPr>
          <p:nvPr>
            <p:ph type="title"/>
          </p:nvPr>
        </p:nvSpPr>
        <p:spPr/>
        <p:txBody>
          <a:bodyPr/>
          <a:lstStyle/>
          <a:p>
            <a:r>
              <a:rPr lang="de-DE" altLang="de-DE" sz="2600">
                <a:solidFill>
                  <a:srgbClr val="FFCC66"/>
                </a:solidFill>
              </a:rPr>
              <a:t>Die Blutspuren sprechen dafür, dass die Leichenstarre erst nach der Einhüllung ins Grabtuch eintrat</a:t>
            </a:r>
            <a:endParaRPr lang="de-DE" altLang="de-DE" sz="2800"/>
          </a:p>
        </p:txBody>
      </p:sp>
      <p:pic>
        <p:nvPicPr>
          <p:cNvPr id="107523" name="Picture">
            <a:extLst>
              <a:ext uri="{FF2B5EF4-FFF2-40B4-BE49-F238E27FC236}">
                <a16:creationId xmlns:a16="http://schemas.microsoft.com/office/drawing/2014/main" id="{7AC4BC90-DC40-49DE-9D37-1F3AB0768469}"/>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79613" y="1916113"/>
            <a:ext cx="6192837" cy="4176712"/>
          </a:xfrm>
        </p:spPr>
      </p:pic>
    </p:spTree>
  </p:cSld>
  <p:clrMapOvr>
    <a:masterClrMapping/>
  </p:clrMapOvr>
  <p:transition>
    <p:pull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el 1">
            <a:extLst>
              <a:ext uri="{FF2B5EF4-FFF2-40B4-BE49-F238E27FC236}">
                <a16:creationId xmlns:a16="http://schemas.microsoft.com/office/drawing/2014/main" id="{7F2AD71C-D067-4677-BE08-49F84BD0F3B5}"/>
              </a:ext>
            </a:extLst>
          </p:cNvPr>
          <p:cNvSpPr>
            <a:spLocks noGrp="1" noChangeArrowheads="1"/>
          </p:cNvSpPr>
          <p:nvPr>
            <p:ph type="title"/>
          </p:nvPr>
        </p:nvSpPr>
        <p:spPr/>
        <p:txBody>
          <a:bodyPr/>
          <a:lstStyle/>
          <a:p>
            <a:r>
              <a:rPr lang="de-DE" altLang="de-DE" sz="2600">
                <a:solidFill>
                  <a:srgbClr val="FFCC66"/>
                </a:solidFill>
              </a:rPr>
              <a:t>Die Blutspuren sprechen dafür, dass die Leichenstarre erst nach der Einhüllung ins Grabtuch eintrat</a:t>
            </a:r>
            <a:br>
              <a:rPr lang="de-DE" altLang="de-DE"/>
            </a:br>
            <a:endParaRPr lang="de-DE" altLang="de-DE"/>
          </a:p>
        </p:txBody>
      </p:sp>
      <p:sp>
        <p:nvSpPr>
          <p:cNvPr id="108547" name="Inhaltsplatzhalter 2">
            <a:extLst>
              <a:ext uri="{FF2B5EF4-FFF2-40B4-BE49-F238E27FC236}">
                <a16:creationId xmlns:a16="http://schemas.microsoft.com/office/drawing/2014/main" id="{507583B1-40B1-457A-AE30-4FBBAC8E6750}"/>
              </a:ext>
            </a:extLst>
          </p:cNvPr>
          <p:cNvSpPr>
            <a:spLocks noGrp="1" noChangeArrowheads="1"/>
          </p:cNvSpPr>
          <p:nvPr>
            <p:ph idx="1"/>
          </p:nvPr>
        </p:nvSpPr>
        <p:spPr>
          <a:xfrm>
            <a:off x="1219200" y="1196975"/>
            <a:ext cx="7772400" cy="4899025"/>
          </a:xfrm>
        </p:spPr>
        <p:txBody>
          <a:bodyPr/>
          <a:lstStyle/>
          <a:p>
            <a:r>
              <a:rPr lang="de-DE" altLang="de-DE" sz="2500" dirty="0"/>
              <a:t>Die Entstehung der geraden Blutbahn 1 setzt zwingend Blutdruck vor-aus. Der Gekreuzigte muss auf jeden Fall noch gelebt haben, als er regungslos am Kreuz hing. Wäre er tot gewesen, dann wäre diese Blutbahn nicht entstanden, da es unmöglich ist, dass eine Leiche in dieser Position noch geblutet hätte. Die Blutungsstelle lag praktisch am höchsten Punkt des Körpers, eine </a:t>
            </a:r>
            <a:r>
              <a:rPr lang="de-DE" altLang="de-DE" sz="2500" dirty="0" err="1"/>
              <a:t>Bluturig</a:t>
            </a:r>
            <a:r>
              <a:rPr lang="de-DE" altLang="de-DE" sz="2500" dirty="0"/>
              <a:t> aufgrund von Schwerkraft ist daher auszuschließen. Nach dem Markus-Evangelium wurde Jesus um 9 Uhr morgens gekreuzigt, um 3 Uhr nachmittags „gab er seinen Geist auf', abends wurde er vom Kreuz genommen.</a:t>
            </a:r>
          </a:p>
        </p:txBody>
      </p:sp>
    </p:spTree>
  </p:cSld>
  <p:clrMapOvr>
    <a:masterClrMapping/>
  </p:clrMapOvr>
  <p:transition>
    <p:pull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el 1">
            <a:extLst>
              <a:ext uri="{FF2B5EF4-FFF2-40B4-BE49-F238E27FC236}">
                <a16:creationId xmlns:a16="http://schemas.microsoft.com/office/drawing/2014/main" id="{14734F07-134F-47B2-B483-323C91A61F85}"/>
              </a:ext>
            </a:extLst>
          </p:cNvPr>
          <p:cNvSpPr>
            <a:spLocks noGrp="1" noChangeArrowheads="1"/>
          </p:cNvSpPr>
          <p:nvPr>
            <p:ph type="title"/>
          </p:nvPr>
        </p:nvSpPr>
        <p:spPr>
          <a:xfrm>
            <a:off x="1219200" y="260350"/>
            <a:ext cx="7772400" cy="936625"/>
          </a:xfrm>
        </p:spPr>
        <p:txBody>
          <a:bodyPr/>
          <a:lstStyle/>
          <a:p>
            <a:r>
              <a:rPr lang="de-DE" altLang="de-DE" sz="2600">
                <a:solidFill>
                  <a:srgbClr val="FFCC66"/>
                </a:solidFill>
              </a:rPr>
              <a:t>Die Blutspuren sprechen dafür, dass die Leichenstarre erst nach der Einhüllung ins Grabtuch eintrat</a:t>
            </a:r>
            <a:br>
              <a:rPr lang="de-DE" altLang="de-DE" sz="2800"/>
            </a:br>
            <a:endParaRPr lang="de-DE" altLang="de-DE" sz="2800"/>
          </a:p>
        </p:txBody>
      </p:sp>
      <p:sp>
        <p:nvSpPr>
          <p:cNvPr id="109571" name="Inhaltsplatzhalter 2">
            <a:extLst>
              <a:ext uri="{FF2B5EF4-FFF2-40B4-BE49-F238E27FC236}">
                <a16:creationId xmlns:a16="http://schemas.microsoft.com/office/drawing/2014/main" id="{C4A1216A-762A-4919-B49C-D4C7774C51BC}"/>
              </a:ext>
            </a:extLst>
          </p:cNvPr>
          <p:cNvSpPr>
            <a:spLocks noGrp="1" noChangeArrowheads="1"/>
          </p:cNvSpPr>
          <p:nvPr>
            <p:ph idx="1"/>
          </p:nvPr>
        </p:nvSpPr>
        <p:spPr>
          <a:xfrm>
            <a:off x="1219200" y="1196975"/>
            <a:ext cx="7772400" cy="4899025"/>
          </a:xfrm>
        </p:spPr>
        <p:txBody>
          <a:bodyPr/>
          <a:lstStyle/>
          <a:p>
            <a:r>
              <a:rPr lang="de-DE" altLang="de-DE" sz="3000"/>
              <a:t>Auf dem Tuch befindet sich auch Blut, das aus vielen kleineren Wunden am Hinterkopf ausgetreten ist. Es rührt von Wunden her, die von der Dornenhaube verursacht wurde. Als diese bei der Kreuzabnahme entfernt wurde, öffneten sich die Wunden, die bis dahin von den Dornen verschlossen waren. Bei einer Leiche wäre hier kein Blut mehr ausgetreten, die äußeren Blutgefäße ziehen sich nämlich beim Tod zusammen, Leichen wirken daher blutleer, „leichenblass."</a:t>
            </a:r>
          </a:p>
        </p:txBody>
      </p:sp>
    </p:spTree>
  </p:cSld>
  <p:clrMapOvr>
    <a:masterClrMapping/>
  </p:clrMapOvr>
  <p:transition>
    <p:pull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el 1">
            <a:extLst>
              <a:ext uri="{FF2B5EF4-FFF2-40B4-BE49-F238E27FC236}">
                <a16:creationId xmlns:a16="http://schemas.microsoft.com/office/drawing/2014/main" id="{3C1BF2F7-8F70-4D70-BF97-40DEACCCEFB3}"/>
              </a:ext>
            </a:extLst>
          </p:cNvPr>
          <p:cNvSpPr>
            <a:spLocks noGrp="1" noChangeArrowheads="1"/>
          </p:cNvSpPr>
          <p:nvPr>
            <p:ph type="title"/>
          </p:nvPr>
        </p:nvSpPr>
        <p:spPr>
          <a:xfrm>
            <a:off x="1219200" y="304800"/>
            <a:ext cx="7772400" cy="963613"/>
          </a:xfrm>
        </p:spPr>
        <p:txBody>
          <a:bodyPr/>
          <a:lstStyle/>
          <a:p>
            <a:r>
              <a:rPr lang="de-DE" altLang="de-DE" sz="2600">
                <a:solidFill>
                  <a:srgbClr val="FFCC66"/>
                </a:solidFill>
              </a:rPr>
              <a:t>Die Blutspuren sprechen dafür, dass die Leichenstarre erst nach der Einhüllung ins Grabtuch eintrat</a:t>
            </a:r>
            <a:br>
              <a:rPr lang="de-DE" altLang="de-DE" sz="2800"/>
            </a:br>
            <a:endParaRPr lang="de-DE" altLang="de-DE" sz="2800"/>
          </a:p>
        </p:txBody>
      </p:sp>
      <p:sp>
        <p:nvSpPr>
          <p:cNvPr id="110595" name="Inhaltsplatzhalter 2">
            <a:extLst>
              <a:ext uri="{FF2B5EF4-FFF2-40B4-BE49-F238E27FC236}">
                <a16:creationId xmlns:a16="http://schemas.microsoft.com/office/drawing/2014/main" id="{B9FA052D-FB22-407B-BC6C-721B7D739FE0}"/>
              </a:ext>
            </a:extLst>
          </p:cNvPr>
          <p:cNvSpPr>
            <a:spLocks noGrp="1" noChangeArrowheads="1"/>
          </p:cNvSpPr>
          <p:nvPr>
            <p:ph idx="1"/>
          </p:nvPr>
        </p:nvSpPr>
        <p:spPr>
          <a:xfrm>
            <a:off x="1219200" y="1268413"/>
            <a:ext cx="7772400" cy="4827587"/>
          </a:xfrm>
        </p:spPr>
        <p:txBody>
          <a:bodyPr/>
          <a:lstStyle/>
          <a:p>
            <a:r>
              <a:rPr lang="de-DE" altLang="de-DE"/>
              <a:t>Die vielen klar abgegrenzten Blutflecke am Hinterkopf sind jedoch deutlich zu erkennen: Blut, das erst im Grab geflossen sein kann. </a:t>
            </a:r>
          </a:p>
          <a:p>
            <a:r>
              <a:rPr lang="de-DE" altLang="de-DE"/>
              <a:t>Wäre es bereits am Kreuz ausgetreten, wäre es eingetrocknet und hätte nicht in diesem Umfang das Tuch im Grab durchtränken können.</a:t>
            </a:r>
          </a:p>
          <a:p>
            <a:endParaRPr lang="de-DE" altLang="de-DE"/>
          </a:p>
        </p:txBody>
      </p:sp>
    </p:spTree>
  </p:cSld>
  <p:clrMapOvr>
    <a:masterClrMapping/>
  </p:clrMapOvr>
  <p:transition>
    <p:pull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a:extLst>
              <a:ext uri="{FF2B5EF4-FFF2-40B4-BE49-F238E27FC236}">
                <a16:creationId xmlns:a16="http://schemas.microsoft.com/office/drawing/2014/main" id="{8CA25221-80AF-4E9C-8575-B8DBD13BF7DB}"/>
              </a:ext>
            </a:extLst>
          </p:cNvPr>
          <p:cNvSpPr>
            <a:spLocks noGrp="1" noChangeArrowheads="1"/>
          </p:cNvSpPr>
          <p:nvPr>
            <p:ph type="title"/>
          </p:nvPr>
        </p:nvSpPr>
        <p:spPr/>
        <p:txBody>
          <a:bodyPr/>
          <a:lstStyle/>
          <a:p>
            <a:r>
              <a:rPr lang="de-DE" altLang="de-DE" sz="2800"/>
              <a:t>Die Blutspuren belegen nicht, dass Jesus erst nach der Einhüllung ins Grabtuch starb </a:t>
            </a:r>
          </a:p>
        </p:txBody>
      </p:sp>
      <p:sp>
        <p:nvSpPr>
          <p:cNvPr id="111619" name="Inhaltsplatzhalter 2">
            <a:extLst>
              <a:ext uri="{FF2B5EF4-FFF2-40B4-BE49-F238E27FC236}">
                <a16:creationId xmlns:a16="http://schemas.microsoft.com/office/drawing/2014/main" id="{12A62385-41F6-48AA-A1BF-353881BB19C3}"/>
              </a:ext>
            </a:extLst>
          </p:cNvPr>
          <p:cNvSpPr>
            <a:spLocks noGrp="1" noChangeArrowheads="1"/>
          </p:cNvSpPr>
          <p:nvPr>
            <p:ph idx="1"/>
          </p:nvPr>
        </p:nvSpPr>
        <p:spPr/>
        <p:txBody>
          <a:bodyPr/>
          <a:lstStyle/>
          <a:p>
            <a:r>
              <a:rPr lang="de-DE" altLang="de-DE" sz="3000"/>
              <a:t>Die Blutbahnen an der rechten Hand lassen nicht nur einen Schluss zu, dass Jesus bis zur Kreuzabnahme bewusstlos am Kreuz gehangen hat,  weil sonst die Blutbahn 1 nicht hätte entstehen können. Denn:</a:t>
            </a:r>
          </a:p>
          <a:p>
            <a:r>
              <a:rPr lang="de-DE" altLang="de-DE" sz="3000"/>
              <a:t>BEI ABNAHME VOM KREUZ MIT EINWICKLUNG IN DAS GvT KANN ES BEI DANN DEUTLICH TIEFEREM SCHWERPUNKT (DER ARME) NOCH NACHGEBLUTET HABEN (m.Z.)</a:t>
            </a:r>
          </a:p>
        </p:txBody>
      </p:sp>
    </p:spTree>
  </p:cSld>
  <p:clrMapOvr>
    <a:masterClrMapping/>
  </p:clrMapOvr>
  <p:transition>
    <p:pull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el 1">
            <a:extLst>
              <a:ext uri="{FF2B5EF4-FFF2-40B4-BE49-F238E27FC236}">
                <a16:creationId xmlns:a16="http://schemas.microsoft.com/office/drawing/2014/main" id="{AD606729-5C1C-4018-9851-28BD640036C4}"/>
              </a:ext>
            </a:extLst>
          </p:cNvPr>
          <p:cNvSpPr>
            <a:spLocks noGrp="1" noChangeArrowheads="1"/>
          </p:cNvSpPr>
          <p:nvPr>
            <p:ph type="title"/>
          </p:nvPr>
        </p:nvSpPr>
        <p:spPr/>
        <p:txBody>
          <a:bodyPr/>
          <a:lstStyle/>
          <a:p>
            <a:r>
              <a:rPr lang="de-DE" altLang="de-DE" sz="2800">
                <a:solidFill>
                  <a:srgbClr val="FFCC66"/>
                </a:solidFill>
              </a:rPr>
              <a:t>Die Blutspuren belegen nicht, dass Jesus erst nach der Einhüllung ins Grabtuch starb </a:t>
            </a:r>
            <a:r>
              <a:rPr lang="de-DE" altLang="de-DE" sz="2800"/>
              <a:t> </a:t>
            </a:r>
          </a:p>
        </p:txBody>
      </p:sp>
      <p:sp>
        <p:nvSpPr>
          <p:cNvPr id="112643" name="Inhaltsplatzhalter 2">
            <a:extLst>
              <a:ext uri="{FF2B5EF4-FFF2-40B4-BE49-F238E27FC236}">
                <a16:creationId xmlns:a16="http://schemas.microsoft.com/office/drawing/2014/main" id="{2D783D64-4458-49A9-B3F8-50F7A2291AFF}"/>
              </a:ext>
            </a:extLst>
          </p:cNvPr>
          <p:cNvSpPr>
            <a:spLocks noGrp="1" noChangeArrowheads="1"/>
          </p:cNvSpPr>
          <p:nvPr>
            <p:ph idx="1"/>
          </p:nvPr>
        </p:nvSpPr>
        <p:spPr/>
        <p:txBody>
          <a:bodyPr/>
          <a:lstStyle/>
          <a:p>
            <a:r>
              <a:rPr lang="de-DE" altLang="de-DE" sz="3400"/>
              <a:t>Wird das Blut zu zähflüssig, ist die Wegdrückbarkeit der Flecke nicht mehr möglich. Das ist in der Regel 36 Stunden nach dem Tod der Fall.</a:t>
            </a:r>
          </a:p>
          <a:p>
            <a:r>
              <a:rPr lang="de-DE" altLang="de-DE" sz="3400" b="1"/>
              <a:t>Deswegen könnte Jesus anfangs im Grabtuch aus den oberen Körperteilen bei jetzt waagerechter Lage noch nachgeblutet haben (MSK)</a:t>
            </a:r>
          </a:p>
          <a:p>
            <a:endParaRPr lang="de-DE" altLang="de-DE" sz="3400" b="1"/>
          </a:p>
        </p:txBody>
      </p:sp>
    </p:spTree>
  </p:cSld>
  <p:clrMapOvr>
    <a:masterClrMapping/>
  </p:clrMapOvr>
  <p:transition>
    <p:pull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el 1">
            <a:extLst>
              <a:ext uri="{FF2B5EF4-FFF2-40B4-BE49-F238E27FC236}">
                <a16:creationId xmlns:a16="http://schemas.microsoft.com/office/drawing/2014/main" id="{87B9BB75-A3B6-4E5C-8D8A-77D02D5B3154}"/>
              </a:ext>
            </a:extLst>
          </p:cNvPr>
          <p:cNvSpPr>
            <a:spLocks noGrp="1" noChangeArrowheads="1"/>
          </p:cNvSpPr>
          <p:nvPr>
            <p:ph type="title"/>
          </p:nvPr>
        </p:nvSpPr>
        <p:spPr/>
        <p:txBody>
          <a:bodyPr/>
          <a:lstStyle/>
          <a:p>
            <a:r>
              <a:rPr lang="de-DE" altLang="de-DE" sz="2800"/>
              <a:t>Die schnelle Abnahme vom Kreuz könnte erklären, dass auf dem Grabtuch noch frisches Blut war</a:t>
            </a:r>
            <a:endParaRPr lang="de-DE" altLang="de-DE"/>
          </a:p>
        </p:txBody>
      </p:sp>
      <p:sp>
        <p:nvSpPr>
          <p:cNvPr id="113667" name="Inhaltsplatzhalter 2">
            <a:extLst>
              <a:ext uri="{FF2B5EF4-FFF2-40B4-BE49-F238E27FC236}">
                <a16:creationId xmlns:a16="http://schemas.microsoft.com/office/drawing/2014/main" id="{3E84E4A8-6CB9-4AAF-8485-6423D7349E1A}"/>
              </a:ext>
            </a:extLst>
          </p:cNvPr>
          <p:cNvSpPr>
            <a:spLocks noGrp="1" noChangeArrowheads="1"/>
          </p:cNvSpPr>
          <p:nvPr>
            <p:ph idx="1"/>
          </p:nvPr>
        </p:nvSpPr>
        <p:spPr/>
        <p:txBody>
          <a:bodyPr/>
          <a:lstStyle/>
          <a:p>
            <a:pPr algn="just"/>
            <a:r>
              <a:rPr lang="de-DE" altLang="de-DE"/>
              <a:t>Gekreuzigte wurden hängengelassen, bis man ihre Leichen in eine Grube warf. Die Kreuzigungsmethode zielte ab auf ein möglichst langsames, oft mehrere Tage dauerndes Sterben***. Sollten die Kreuze aber schneller abgeräumt werden, dann wurden den Hängenden die Schienbeine zerbro-chen, damit sie absackten und erstickten (HF 55) </a:t>
            </a:r>
          </a:p>
        </p:txBody>
      </p:sp>
    </p:spTree>
  </p:cSld>
  <p:clrMapOvr>
    <a:masterClrMapping/>
  </p:clrMapOvr>
  <p:transition>
    <p:pull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el 1">
            <a:extLst>
              <a:ext uri="{FF2B5EF4-FFF2-40B4-BE49-F238E27FC236}">
                <a16:creationId xmlns:a16="http://schemas.microsoft.com/office/drawing/2014/main" id="{FB495489-0859-4C6E-81A8-17E99122431C}"/>
              </a:ext>
            </a:extLst>
          </p:cNvPr>
          <p:cNvSpPr>
            <a:spLocks noGrp="1" noChangeArrowheads="1"/>
          </p:cNvSpPr>
          <p:nvPr>
            <p:ph type="title"/>
          </p:nvPr>
        </p:nvSpPr>
        <p:spPr/>
        <p:txBody>
          <a:bodyPr/>
          <a:lstStyle/>
          <a:p>
            <a:r>
              <a:rPr lang="de-DE" altLang="de-DE"/>
              <a:t>Vorzeitiger Tod Jesu durch Pneumothorax</a:t>
            </a:r>
          </a:p>
        </p:txBody>
      </p:sp>
      <p:sp>
        <p:nvSpPr>
          <p:cNvPr id="114691" name="Inhaltsplatzhalter 2">
            <a:extLst>
              <a:ext uri="{FF2B5EF4-FFF2-40B4-BE49-F238E27FC236}">
                <a16:creationId xmlns:a16="http://schemas.microsoft.com/office/drawing/2014/main" id="{D6A867BC-2E64-4CA6-92FC-0E1DA7A34B69}"/>
              </a:ext>
            </a:extLst>
          </p:cNvPr>
          <p:cNvSpPr>
            <a:spLocks noGrp="1" noChangeArrowheads="1"/>
          </p:cNvSpPr>
          <p:nvPr>
            <p:ph idx="1"/>
          </p:nvPr>
        </p:nvSpPr>
        <p:spPr/>
        <p:txBody>
          <a:bodyPr/>
          <a:lstStyle/>
          <a:p>
            <a:r>
              <a:rPr lang="de-DE" altLang="de-DE" sz="2800"/>
              <a:t>Bei Jesus wurde stattdessen die Brust angestochen, was den Eintritt des Todes durch einen Pneumothorax (MSK) beschleunigt haben muss – und man hielt ihn (deswegen) nach wenigen Stunden bereits für tot.</a:t>
            </a:r>
          </a:p>
          <a:p>
            <a:r>
              <a:rPr lang="de-DE" altLang="de-DE" sz="2800"/>
              <a:t>Er wurde ungewaschen in ein Tuch gehüllt und hin-gelegt, weil man kurz vor Sabbatbeginn keine Zeit für ein ordentliches Begräbnis hatte. Das stärkt den Verdacht, dass Jesus bei der Grablegung noch nicht vollständig  totenstarr war</a:t>
            </a:r>
          </a:p>
          <a:p>
            <a:endParaRPr lang="de-DE" altLang="de-DE"/>
          </a:p>
        </p:txBody>
      </p:sp>
    </p:spTree>
  </p:cSld>
  <p:clrMapOvr>
    <a:masterClrMapping/>
  </p:clrMapOvr>
  <p:transition>
    <p:pull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el 1">
            <a:extLst>
              <a:ext uri="{FF2B5EF4-FFF2-40B4-BE49-F238E27FC236}">
                <a16:creationId xmlns:a16="http://schemas.microsoft.com/office/drawing/2014/main" id="{41AB05E8-7C30-47AA-960F-6E056640E5DA}"/>
              </a:ext>
            </a:extLst>
          </p:cNvPr>
          <p:cNvSpPr>
            <a:spLocks noGrp="1" noChangeArrowheads="1"/>
          </p:cNvSpPr>
          <p:nvPr>
            <p:ph type="title"/>
          </p:nvPr>
        </p:nvSpPr>
        <p:spPr/>
        <p:txBody>
          <a:bodyPr/>
          <a:lstStyle/>
          <a:p>
            <a:r>
              <a:rPr lang="de-DE" altLang="de-DE"/>
              <a:t>Ein Überleben auch in der Grabhöhle ist jedoch unmöglich</a:t>
            </a:r>
          </a:p>
        </p:txBody>
      </p:sp>
      <p:sp>
        <p:nvSpPr>
          <p:cNvPr id="115715" name="Inhaltsplatzhalter 2">
            <a:extLst>
              <a:ext uri="{FF2B5EF4-FFF2-40B4-BE49-F238E27FC236}">
                <a16:creationId xmlns:a16="http://schemas.microsoft.com/office/drawing/2014/main" id="{07DCC0DF-C95A-4031-BBCA-9E6DC52F2A09}"/>
              </a:ext>
            </a:extLst>
          </p:cNvPr>
          <p:cNvSpPr>
            <a:spLocks noGrp="1" noChangeArrowheads="1"/>
          </p:cNvSpPr>
          <p:nvPr>
            <p:ph idx="1"/>
          </p:nvPr>
        </p:nvSpPr>
        <p:spPr/>
        <p:txBody>
          <a:bodyPr/>
          <a:lstStyle/>
          <a:p>
            <a:r>
              <a:rPr lang="de-DE" altLang="de-DE" sz="2800"/>
              <a:t>Auf jeden Fall aber muss diese brutale Kreuzigung mit zusätzlichem Pharmathorax zum Tod geführt haben, sodass die Behauptung, dass das Abbild durch den lebenden Körper entstanden und Jesus die Kreuzigung überlebt hat (HF), auf jeden Fall falsch ist.</a:t>
            </a:r>
          </a:p>
          <a:p>
            <a:r>
              <a:rPr lang="de-DE" altLang="de-DE" sz="2800" b="1"/>
              <a:t>Dafür sprechen auf jeden Fall auch die späteren Erscheinungen Jesu bei diesen Verletzungen mit einem natürlicher  gar nicht möglich gewesen wären (MSK)</a:t>
            </a:r>
          </a:p>
        </p:txBody>
      </p:sp>
    </p:spTree>
  </p:cSld>
  <p:clrMapOvr>
    <a:masterClrMapping/>
  </p:clrMapOvr>
  <p:transition>
    <p:pull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el 1">
            <a:extLst>
              <a:ext uri="{FF2B5EF4-FFF2-40B4-BE49-F238E27FC236}">
                <a16:creationId xmlns:a16="http://schemas.microsoft.com/office/drawing/2014/main" id="{4671A0C3-D374-46CC-80E4-F47C36C219DB}"/>
              </a:ext>
            </a:extLst>
          </p:cNvPr>
          <p:cNvSpPr>
            <a:spLocks noGrp="1" noChangeArrowheads="1"/>
          </p:cNvSpPr>
          <p:nvPr>
            <p:ph type="title"/>
          </p:nvPr>
        </p:nvSpPr>
        <p:spPr/>
        <p:txBody>
          <a:bodyPr/>
          <a:lstStyle/>
          <a:p>
            <a:r>
              <a:rPr lang="de-DE" altLang="de-DE"/>
              <a:t>Jesus war tot und ist auferstanden</a:t>
            </a:r>
          </a:p>
        </p:txBody>
      </p:sp>
      <p:sp>
        <p:nvSpPr>
          <p:cNvPr id="116739" name="Inhaltsplatzhalter 2">
            <a:extLst>
              <a:ext uri="{FF2B5EF4-FFF2-40B4-BE49-F238E27FC236}">
                <a16:creationId xmlns:a16="http://schemas.microsoft.com/office/drawing/2014/main" id="{5C6C4BFF-4AE6-4CF1-B5AF-79A9C7304BB3}"/>
              </a:ext>
            </a:extLst>
          </p:cNvPr>
          <p:cNvSpPr>
            <a:spLocks noGrp="1" noChangeArrowheads="1"/>
          </p:cNvSpPr>
          <p:nvPr>
            <p:ph idx="1"/>
          </p:nvPr>
        </p:nvSpPr>
        <p:spPr/>
        <p:txBody>
          <a:bodyPr/>
          <a:lstStyle/>
          <a:p>
            <a:r>
              <a:rPr lang="de-DE" altLang="de-DE"/>
              <a:t>36 </a:t>
            </a:r>
            <a:r>
              <a:rPr lang="de-DE" altLang="de-DE" b="1"/>
              <a:t>Als sie aber davon redeten, trat er selbst mitten unter sie </a:t>
            </a:r>
            <a:r>
              <a:rPr lang="de-DE" altLang="de-DE"/>
              <a:t>und sprach zu ihnen: Friede sei mit euch! 37 Sie erschraken aber und fürchteten sich und meinten, sie sähen einen Geist. 38 Und er sprach zu ihnen: Was seid ihr so erschrocken, und warum kommen solche Gedanken in euer Herz? (Lukas 24)</a:t>
            </a:r>
          </a:p>
        </p:txBody>
      </p:sp>
    </p:spTree>
  </p:cSld>
  <p:clrMapOvr>
    <a:masterClrMapping/>
  </p:clrMapOvr>
  <p:transition>
    <p:pull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445C74-6593-4E6D-872A-CCE43454CD1A}"/>
              </a:ext>
            </a:extLst>
          </p:cNvPr>
          <p:cNvSpPr>
            <a:spLocks noGrp="1"/>
          </p:cNvSpPr>
          <p:nvPr>
            <p:ph type="title"/>
          </p:nvPr>
        </p:nvSpPr>
        <p:spPr/>
        <p:txBody>
          <a:bodyPr/>
          <a:lstStyle/>
          <a:p>
            <a:r>
              <a:rPr lang="de-DE" sz="3800" dirty="0"/>
              <a:t>Die wahrscheinlichste Rekonstruktion</a:t>
            </a:r>
            <a:br>
              <a:rPr lang="de-DE" dirty="0"/>
            </a:br>
            <a:endParaRPr lang="de-DE" dirty="0"/>
          </a:p>
        </p:txBody>
      </p:sp>
      <p:sp>
        <p:nvSpPr>
          <p:cNvPr id="3" name="Inhaltsplatzhalter 2">
            <a:extLst>
              <a:ext uri="{FF2B5EF4-FFF2-40B4-BE49-F238E27FC236}">
                <a16:creationId xmlns:a16="http://schemas.microsoft.com/office/drawing/2014/main" id="{4EB08598-3378-464F-BACF-CB3B9BE595AB}"/>
              </a:ext>
            </a:extLst>
          </p:cNvPr>
          <p:cNvSpPr>
            <a:spLocks noGrp="1"/>
          </p:cNvSpPr>
          <p:nvPr>
            <p:ph idx="1"/>
          </p:nvPr>
        </p:nvSpPr>
        <p:spPr>
          <a:xfrm>
            <a:off x="1219200" y="1052736"/>
            <a:ext cx="7772400" cy="5043264"/>
          </a:xfrm>
        </p:spPr>
        <p:txBody>
          <a:bodyPr/>
          <a:lstStyle/>
          <a:p>
            <a:r>
              <a:rPr lang="de-DE" sz="2400" dirty="0"/>
              <a:t>1. Ein großes Grabtuch (</a:t>
            </a:r>
            <a:r>
              <a:rPr lang="de-DE" sz="2400" dirty="0" err="1"/>
              <a:t>σίνδων</a:t>
            </a:r>
            <a:r>
              <a:rPr lang="de-DE" sz="2400" dirty="0"/>
              <a:t>)</a:t>
            </a:r>
          </a:p>
          <a:p>
            <a:r>
              <a:rPr lang="de-DE" sz="2400" dirty="0"/>
              <a:t>→ entspricht dem Turiner Grabtuch → von den Synoptikern erwähnt → Johannes schließt es nicht aus, sondern nennt zusätzlich die Binden</a:t>
            </a:r>
          </a:p>
          <a:p>
            <a:r>
              <a:rPr lang="de-DE" sz="2400" dirty="0"/>
              <a:t>2. Mehrere Leinenbinden (</a:t>
            </a:r>
            <a:r>
              <a:rPr lang="de-DE" sz="2400" dirty="0" err="1"/>
              <a:t>ὀθόνι</a:t>
            </a:r>
            <a:r>
              <a:rPr lang="de-DE" sz="2400" dirty="0"/>
              <a:t>α)</a:t>
            </a:r>
          </a:p>
          <a:p>
            <a:r>
              <a:rPr lang="de-DE" sz="2400" dirty="0"/>
              <a:t>→ um Arme/Beine zu fixieren → typisch für jüdische Bestattung</a:t>
            </a:r>
          </a:p>
          <a:p>
            <a:r>
              <a:rPr lang="de-DE" sz="2400" dirty="0"/>
              <a:t>3. Ein separates Kopftuch (</a:t>
            </a:r>
            <a:r>
              <a:rPr lang="de-DE" sz="2400" dirty="0" err="1"/>
              <a:t>σουδάριον</a:t>
            </a:r>
            <a:r>
              <a:rPr lang="de-DE" sz="2400" dirty="0"/>
              <a:t>)</a:t>
            </a:r>
          </a:p>
          <a:p>
            <a:r>
              <a:rPr lang="de-DE" sz="2400" dirty="0"/>
              <a:t>→ Johannes 20,7 → lag „zusammengelegt an einem besonderen Ort“</a:t>
            </a:r>
          </a:p>
          <a:p>
            <a:r>
              <a:rPr lang="de-DE" sz="2400" dirty="0"/>
              <a:t>➡️ Das passt exakt zur jüdischen Praxis und widerspricht dem Turiner Grabtuch nicht, sondern ergänzt es.</a:t>
            </a:r>
          </a:p>
          <a:p>
            <a:endParaRPr lang="de-DE" dirty="0"/>
          </a:p>
        </p:txBody>
      </p:sp>
    </p:spTree>
    <p:extLst>
      <p:ext uri="{BB962C8B-B14F-4D97-AF65-F5344CB8AC3E}">
        <p14:creationId xmlns:p14="http://schemas.microsoft.com/office/powerpoint/2010/main" val="265187591"/>
      </p:ext>
    </p:extLst>
  </p:cSld>
  <p:clrMapOvr>
    <a:masterClrMapping/>
  </p:clrMapOvr>
  <p:transition>
    <p:pull dir="u"/>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el 1">
            <a:extLst>
              <a:ext uri="{FF2B5EF4-FFF2-40B4-BE49-F238E27FC236}">
                <a16:creationId xmlns:a16="http://schemas.microsoft.com/office/drawing/2014/main" id="{F604135F-8976-4539-96FE-27A4A4D7715D}"/>
              </a:ext>
            </a:extLst>
          </p:cNvPr>
          <p:cNvSpPr>
            <a:spLocks noGrp="1" noChangeArrowheads="1"/>
          </p:cNvSpPr>
          <p:nvPr>
            <p:ph type="title"/>
          </p:nvPr>
        </p:nvSpPr>
        <p:spPr/>
        <p:txBody>
          <a:bodyPr/>
          <a:lstStyle/>
          <a:p>
            <a:r>
              <a:rPr lang="de-DE" altLang="de-DE"/>
              <a:t>Jesus war tot und ist auferstanden</a:t>
            </a:r>
          </a:p>
        </p:txBody>
      </p:sp>
      <p:sp>
        <p:nvSpPr>
          <p:cNvPr id="117763" name="Inhaltsplatzhalter 2">
            <a:extLst>
              <a:ext uri="{FF2B5EF4-FFF2-40B4-BE49-F238E27FC236}">
                <a16:creationId xmlns:a16="http://schemas.microsoft.com/office/drawing/2014/main" id="{404A596B-FCE4-4D01-A710-1DC5A3C6D5A0}"/>
              </a:ext>
            </a:extLst>
          </p:cNvPr>
          <p:cNvSpPr>
            <a:spLocks noGrp="1" noChangeArrowheads="1"/>
          </p:cNvSpPr>
          <p:nvPr>
            <p:ph idx="1"/>
          </p:nvPr>
        </p:nvSpPr>
        <p:spPr/>
        <p:txBody>
          <a:bodyPr/>
          <a:lstStyle/>
          <a:p>
            <a:r>
              <a:rPr lang="de-DE" altLang="de-DE" sz="2800"/>
              <a:t>39 Seht meine Hände und meine Füße, ich bin’s selber. Fasst mich an und seht; denn ein Geist hat nicht Fleisch und Knochen, wie ihr seht, dass ich sie habe. 40 Und als er das gesagt hatte, zeigte er ihnen seine Hände und Füße. 41 Da sie es aber noch nicht glauben konnten vor Freude und sich verwunderten, sprach er zu ihnen: Habt ihr hier etwas zu essen? 42 Und sie legten ihm ein Stück gebratenen Fisch vor. 43 Und er nahm’s und aß vor ihnen. Lukas 24</a:t>
            </a:r>
          </a:p>
        </p:txBody>
      </p:sp>
    </p:spTree>
  </p:cSld>
  <p:clrMapOvr>
    <a:masterClrMapping/>
  </p:clrMapOvr>
  <p:transition>
    <p:pull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el 1">
            <a:extLst>
              <a:ext uri="{FF2B5EF4-FFF2-40B4-BE49-F238E27FC236}">
                <a16:creationId xmlns:a16="http://schemas.microsoft.com/office/drawing/2014/main" id="{7772998A-CB2D-470A-A700-CBDED475FDF5}"/>
              </a:ext>
            </a:extLst>
          </p:cNvPr>
          <p:cNvSpPr>
            <a:spLocks noGrp="1" noChangeArrowheads="1"/>
          </p:cNvSpPr>
          <p:nvPr>
            <p:ph type="title"/>
          </p:nvPr>
        </p:nvSpPr>
        <p:spPr/>
        <p:txBody>
          <a:bodyPr/>
          <a:lstStyle/>
          <a:p>
            <a:r>
              <a:rPr lang="de-DE" altLang="de-DE"/>
              <a:t>Jesus war tot und ist auferstanden</a:t>
            </a:r>
          </a:p>
        </p:txBody>
      </p:sp>
      <p:sp>
        <p:nvSpPr>
          <p:cNvPr id="118787" name="Inhaltsplatzhalter 2">
            <a:extLst>
              <a:ext uri="{FF2B5EF4-FFF2-40B4-BE49-F238E27FC236}">
                <a16:creationId xmlns:a16="http://schemas.microsoft.com/office/drawing/2014/main" id="{2600CC17-5E79-43FD-B49F-8D18E4FBF397}"/>
              </a:ext>
            </a:extLst>
          </p:cNvPr>
          <p:cNvSpPr>
            <a:spLocks noGrp="1" noChangeArrowheads="1"/>
          </p:cNvSpPr>
          <p:nvPr>
            <p:ph idx="1"/>
          </p:nvPr>
        </p:nvSpPr>
        <p:spPr/>
        <p:txBody>
          <a:bodyPr/>
          <a:lstStyle/>
          <a:p>
            <a:r>
              <a:rPr lang="de-DE" altLang="de-DE"/>
              <a:t> </a:t>
            </a:r>
            <a:r>
              <a:rPr lang="de-DE" altLang="de-DE" sz="2800"/>
              <a:t>44 Er sprach aber zu ihnen: Das sind meine Worte, die ich zu euch gesagt habe, als ich noch bei euch war: Es muss alles erfüllt werden, was von mir geschrieben steht im Gesetz des Mose und in den Propheten und Psalmen. 45 Da öffnete er ihnen das Verständnis, dass sie die Schrift verstanden, 46 und sprach zu ihnen: So steht’s geschrieben, dass der Christus leiden wird und auferstehen von den Toten am dritten Tage (Lukas 24)</a:t>
            </a:r>
          </a:p>
        </p:txBody>
      </p:sp>
    </p:spTree>
  </p:cSld>
  <p:clrMapOvr>
    <a:masterClrMapping/>
  </p:clrMapOvr>
  <p:transition>
    <p:pull di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el 1">
            <a:extLst>
              <a:ext uri="{FF2B5EF4-FFF2-40B4-BE49-F238E27FC236}">
                <a16:creationId xmlns:a16="http://schemas.microsoft.com/office/drawing/2014/main" id="{C93AB2CF-E5DD-41EC-830F-42286DB84EA3}"/>
              </a:ext>
            </a:extLst>
          </p:cNvPr>
          <p:cNvSpPr>
            <a:spLocks noGrp="1" noChangeArrowheads="1"/>
          </p:cNvSpPr>
          <p:nvPr>
            <p:ph type="title"/>
          </p:nvPr>
        </p:nvSpPr>
        <p:spPr/>
        <p:txBody>
          <a:bodyPr/>
          <a:lstStyle/>
          <a:p>
            <a:r>
              <a:rPr lang="de-DE" altLang="de-DE"/>
              <a:t>Erscheinungen Jesus nach seinem Tod (Markus 16)</a:t>
            </a:r>
          </a:p>
        </p:txBody>
      </p:sp>
      <p:sp>
        <p:nvSpPr>
          <p:cNvPr id="119811" name="Inhaltsplatzhalter 2">
            <a:extLst>
              <a:ext uri="{FF2B5EF4-FFF2-40B4-BE49-F238E27FC236}">
                <a16:creationId xmlns:a16="http://schemas.microsoft.com/office/drawing/2014/main" id="{E46F0E99-BD0E-4738-8AE1-87A5E599F41E}"/>
              </a:ext>
            </a:extLst>
          </p:cNvPr>
          <p:cNvSpPr>
            <a:spLocks noGrp="1" noChangeArrowheads="1"/>
          </p:cNvSpPr>
          <p:nvPr>
            <p:ph idx="1"/>
          </p:nvPr>
        </p:nvSpPr>
        <p:spPr/>
        <p:txBody>
          <a:bodyPr/>
          <a:lstStyle/>
          <a:p>
            <a:r>
              <a:rPr lang="de-DE" altLang="de-DE"/>
              <a:t>9 [Als aber Jesus auferstanden war früh am ersten Tag der Woche, erschien er zuerst Maria Magdalena, von der er sieben Dämonen ausgetrieben hatte. 10 Und sie ging hin und verkündete es denen, die mit ihm gewesen waren, die da Leid trugen und weinten. 11 Und als diese hörten, dass er lebe und ihr erschienen sei, glaubten sie nicht. </a:t>
            </a:r>
          </a:p>
        </p:txBody>
      </p:sp>
    </p:spTree>
  </p:cSld>
  <p:clrMapOvr>
    <a:masterClrMapping/>
  </p:clrMapOvr>
  <p:transition>
    <p:pull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el 1">
            <a:extLst>
              <a:ext uri="{FF2B5EF4-FFF2-40B4-BE49-F238E27FC236}">
                <a16:creationId xmlns:a16="http://schemas.microsoft.com/office/drawing/2014/main" id="{EB120DE1-C6DE-4917-8BDC-D0B8FC64F9FF}"/>
              </a:ext>
            </a:extLst>
          </p:cNvPr>
          <p:cNvSpPr>
            <a:spLocks noGrp="1" noChangeArrowheads="1"/>
          </p:cNvSpPr>
          <p:nvPr>
            <p:ph type="title"/>
          </p:nvPr>
        </p:nvSpPr>
        <p:spPr/>
        <p:txBody>
          <a:bodyPr/>
          <a:lstStyle/>
          <a:p>
            <a:r>
              <a:rPr lang="de-DE" altLang="de-DE"/>
              <a:t>Erscheinungen Jesus nach seinem Tod (Markus 16)</a:t>
            </a:r>
          </a:p>
        </p:txBody>
      </p:sp>
      <p:sp>
        <p:nvSpPr>
          <p:cNvPr id="120835" name="Inhaltsplatzhalter 2">
            <a:extLst>
              <a:ext uri="{FF2B5EF4-FFF2-40B4-BE49-F238E27FC236}">
                <a16:creationId xmlns:a16="http://schemas.microsoft.com/office/drawing/2014/main" id="{72A20B45-D5D4-429C-97DE-02CA15EDA987}"/>
              </a:ext>
            </a:extLst>
          </p:cNvPr>
          <p:cNvSpPr>
            <a:spLocks noGrp="1" noChangeArrowheads="1"/>
          </p:cNvSpPr>
          <p:nvPr>
            <p:ph idx="1"/>
          </p:nvPr>
        </p:nvSpPr>
        <p:spPr/>
        <p:txBody>
          <a:bodyPr/>
          <a:lstStyle/>
          <a:p>
            <a:r>
              <a:rPr lang="de-DE" altLang="de-DE"/>
              <a:t>12 Danach offenbarte er sich in anderer Gestalt zweien von ihnen unterwegs, als sie aufs Feld gingen. 13 Und die gingen auch hin und verkündeten es den andern. Aber auch denen glaubten sie nicht. 14 Zuletzt, als die Elf zu Tisch saßen, offenbarte er sich ihnen und schalt ihren Unglauben und ihres Herzens Härte, dass sie nicht geglaubt hatten denen, die ihn gesehen hatten als Auferstandenen. </a:t>
            </a:r>
          </a:p>
        </p:txBody>
      </p:sp>
    </p:spTree>
  </p:cSld>
  <p:clrMapOvr>
    <a:masterClrMapping/>
  </p:clrMapOvr>
  <p:transition>
    <p:pull di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D1617BA6-2D4A-4BAA-914A-9302CA583D3D}"/>
              </a:ext>
            </a:extLst>
          </p:cNvPr>
          <p:cNvSpPr>
            <a:spLocks noGrp="1" noChangeArrowheads="1"/>
          </p:cNvSpPr>
          <p:nvPr>
            <p:ph type="title"/>
          </p:nvPr>
        </p:nvSpPr>
        <p:spPr/>
        <p:txBody>
          <a:bodyPr/>
          <a:lstStyle/>
          <a:p>
            <a:pPr eaLnBrk="1" hangingPunct="1"/>
            <a:r>
              <a:rPr lang="de-DE" altLang="de-DE"/>
              <a:t>Auch andere Einzelheiten des Neuen Testaments sind korrekt</a:t>
            </a:r>
          </a:p>
        </p:txBody>
      </p:sp>
      <p:sp>
        <p:nvSpPr>
          <p:cNvPr id="121859" name="Rectangle 3">
            <a:extLst>
              <a:ext uri="{FF2B5EF4-FFF2-40B4-BE49-F238E27FC236}">
                <a16:creationId xmlns:a16="http://schemas.microsoft.com/office/drawing/2014/main" id="{6BAE88BA-E77B-445B-AD84-4D93AEA5F2A7}"/>
              </a:ext>
            </a:extLst>
          </p:cNvPr>
          <p:cNvSpPr>
            <a:spLocks noGrp="1" noChangeArrowheads="1"/>
          </p:cNvSpPr>
          <p:nvPr>
            <p:ph type="body" idx="1"/>
          </p:nvPr>
        </p:nvSpPr>
        <p:spPr/>
        <p:txBody>
          <a:bodyPr/>
          <a:lstStyle/>
          <a:p>
            <a:pPr eaLnBrk="1" hangingPunct="1"/>
            <a:endParaRPr lang="de-DE" altLang="de-DE" sz="2800">
              <a:cs typeface="Times New Roman" panose="02020603050405020304" pitchFamily="18" charset="0"/>
            </a:endParaRPr>
          </a:p>
          <a:p>
            <a:pPr eaLnBrk="1" hangingPunct="1"/>
            <a:r>
              <a:rPr lang="de-DE" altLang="de-DE" sz="2800">
                <a:cs typeface="Times New Roman" panose="02020603050405020304" pitchFamily="18" charset="0"/>
              </a:rPr>
              <a:t>Die helleren, kreisförmigen Tupfen, die die Blutgerinnsel am Hinterkopf durchsetzen, entsprechen feinverteilten ätherischen Ölbestandteilen, die infolge ihrer Oberflächenspannung kleine Bläschen bilden und dem Nardenöl entsprechen könnten, das laut Mk 14,3 über Jesu Haar gegossen wurde </a:t>
            </a:r>
          </a:p>
          <a:p>
            <a:pPr eaLnBrk="1" hangingPunct="1">
              <a:buFont typeface="Symbol" panose="05050102010706020507" pitchFamily="18" charset="2"/>
              <a:buNone/>
            </a:pPr>
            <a:r>
              <a:rPr lang="de-DE" altLang="de-DE" sz="2800"/>
              <a:t> </a:t>
            </a:r>
          </a:p>
        </p:txBody>
      </p:sp>
    </p:spTree>
  </p:cSld>
  <p:clrMapOvr>
    <a:masterClrMapping/>
  </p:clrMapOvr>
  <p:transition>
    <p:pull di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D049832D-C96F-4594-A712-1E93157103A6}"/>
              </a:ext>
            </a:extLst>
          </p:cNvPr>
          <p:cNvSpPr>
            <a:spLocks noGrp="1" noChangeArrowheads="1"/>
          </p:cNvSpPr>
          <p:nvPr>
            <p:ph type="title"/>
          </p:nvPr>
        </p:nvSpPr>
        <p:spPr/>
        <p:txBody>
          <a:bodyPr/>
          <a:lstStyle/>
          <a:p>
            <a:pPr eaLnBrk="1" hangingPunct="1"/>
            <a:r>
              <a:rPr lang="de-DE" altLang="de-DE"/>
              <a:t>Auch andere Einzelheiten sind korrekt</a:t>
            </a:r>
          </a:p>
        </p:txBody>
      </p:sp>
      <p:sp>
        <p:nvSpPr>
          <p:cNvPr id="122883" name="Rectangle 3">
            <a:extLst>
              <a:ext uri="{FF2B5EF4-FFF2-40B4-BE49-F238E27FC236}">
                <a16:creationId xmlns:a16="http://schemas.microsoft.com/office/drawing/2014/main" id="{804DA3AF-1B50-4D7B-9229-E2D36A2B9790}"/>
              </a:ext>
            </a:extLst>
          </p:cNvPr>
          <p:cNvSpPr>
            <a:spLocks noGrp="1" noChangeArrowheads="1"/>
          </p:cNvSpPr>
          <p:nvPr>
            <p:ph type="body" idx="1"/>
          </p:nvPr>
        </p:nvSpPr>
        <p:spPr/>
        <p:txBody>
          <a:bodyPr/>
          <a:lstStyle/>
          <a:p>
            <a:pPr eaLnBrk="1" hangingPunct="1"/>
            <a:endParaRPr lang="de-DE" altLang="de-DE" sz="2800">
              <a:cs typeface="Times New Roman" panose="02020603050405020304" pitchFamily="18" charset="0"/>
            </a:endParaRPr>
          </a:p>
          <a:p>
            <a:pPr eaLnBrk="1" hangingPunct="1"/>
            <a:r>
              <a:rPr lang="de-DE" altLang="de-DE" sz="2800">
                <a:cs typeface="Times New Roman" panose="02020603050405020304" pitchFamily="18" charset="0"/>
              </a:rPr>
              <a:t>Das Rückenbild ist wesentlich vollständiger als das Frontbild, weil der Leichnam auf dem Rücken lag, während die obere Tuchhälfte nur die hervortretenden Partien des Körpers berührte und das Frontbild so unvollständiger machten. Auch die Verrenkungen erklären, daß der vordere Abdruck auf dem GvT wesentlich kürzer als der hintere Abdruck ist.</a:t>
            </a:r>
          </a:p>
        </p:txBody>
      </p:sp>
    </p:spTree>
  </p:cSld>
  <p:clrMapOvr>
    <a:masterClrMapping/>
  </p:clrMapOvr>
  <p:transition>
    <p:pull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B9E78CAB-099F-4CBA-BDF5-5B63777CE79B}"/>
              </a:ext>
            </a:extLst>
          </p:cNvPr>
          <p:cNvSpPr>
            <a:spLocks noGrp="1" noChangeArrowheads="1"/>
          </p:cNvSpPr>
          <p:nvPr>
            <p:ph type="title"/>
          </p:nvPr>
        </p:nvSpPr>
        <p:spPr/>
        <p:txBody>
          <a:bodyPr/>
          <a:lstStyle/>
          <a:p>
            <a:pPr eaLnBrk="1" hangingPunct="1"/>
            <a:r>
              <a:rPr lang="de-DE" altLang="de-DE"/>
              <a:t>Botanische Daten bestätigen die Geschichte des GvT</a:t>
            </a:r>
          </a:p>
        </p:txBody>
      </p:sp>
      <p:sp>
        <p:nvSpPr>
          <p:cNvPr id="123907" name="Rectangle 3">
            <a:extLst>
              <a:ext uri="{FF2B5EF4-FFF2-40B4-BE49-F238E27FC236}">
                <a16:creationId xmlns:a16="http://schemas.microsoft.com/office/drawing/2014/main" id="{9406D252-8C08-45D3-AE6F-F7F6924F37D9}"/>
              </a:ext>
            </a:extLst>
          </p:cNvPr>
          <p:cNvSpPr>
            <a:spLocks noGrp="1" noChangeArrowheads="1"/>
          </p:cNvSpPr>
          <p:nvPr>
            <p:ph type="body" idx="1"/>
          </p:nvPr>
        </p:nvSpPr>
        <p:spPr/>
        <p:txBody>
          <a:bodyPr/>
          <a:lstStyle/>
          <a:p>
            <a:pPr eaLnBrk="1" hangingPunct="1">
              <a:lnSpc>
                <a:spcPct val="90000"/>
              </a:lnSpc>
            </a:pPr>
            <a:r>
              <a:rPr lang="de-DE" altLang="de-DE">
                <a:cs typeface="Times New Roman" panose="02020603050405020304" pitchFamily="18" charset="0"/>
              </a:rPr>
              <a:t>Die Pollenanalyse ist eine paläontologische Forschungsmethode - und eine wissenschaftlich nachgewiesene Methode in der Rechtsmedizin, um den Todeszeitpunkt von Toten (anhand von Pollen) zu bestimmen. Für archäologische Fragen ist dabei entscheidend, daß Pollen aufgrund ihrer klebrigen Überzüge und oberflächlichen Haftstrukturen außerordentlich fest haften</a:t>
            </a:r>
            <a:r>
              <a:rPr lang="de-DE" altLang="de-DE"/>
              <a:t> </a:t>
            </a:r>
          </a:p>
        </p:txBody>
      </p:sp>
    </p:spTree>
  </p:cSld>
  <p:clrMapOvr>
    <a:masterClrMapping/>
  </p:clrMapOvr>
  <p:transition>
    <p:pull dir="u"/>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061B02F7-6D9D-4734-B34D-12A23248BF63}"/>
              </a:ext>
            </a:extLst>
          </p:cNvPr>
          <p:cNvSpPr>
            <a:spLocks noGrp="1" noChangeArrowheads="1"/>
          </p:cNvSpPr>
          <p:nvPr>
            <p:ph type="title"/>
          </p:nvPr>
        </p:nvSpPr>
        <p:spPr/>
        <p:txBody>
          <a:bodyPr/>
          <a:lstStyle/>
          <a:p>
            <a:pPr eaLnBrk="1" hangingPunct="1"/>
            <a:r>
              <a:rPr lang="de-DE" altLang="de-DE"/>
              <a:t>Botanische Daten bestätigen die Geschichte des GvT</a:t>
            </a:r>
          </a:p>
        </p:txBody>
      </p:sp>
      <p:sp>
        <p:nvSpPr>
          <p:cNvPr id="124931" name="Rectangle 3">
            <a:extLst>
              <a:ext uri="{FF2B5EF4-FFF2-40B4-BE49-F238E27FC236}">
                <a16:creationId xmlns:a16="http://schemas.microsoft.com/office/drawing/2014/main" id="{86444FB7-7D96-47CC-8D8B-3B40C0CE37EF}"/>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Für das GvT ergab sich über die Pollenanalyse ein klarer geographischer Rahmen, aus dem es stammen mußte: Frankreich und Italien, wo es sich seit dem 14. Jahrhundert nachgewiesenermaßen befand; Anatolien und Konstantinopel als Durchgangsstätten auf dem Weg nach Europa und schließlich Jerusalem (als Herkunftsort) </a:t>
            </a:r>
          </a:p>
        </p:txBody>
      </p:sp>
    </p:spTree>
  </p:cSld>
  <p:clrMapOvr>
    <a:masterClrMapping/>
  </p:clrMapOvr>
  <p:transition>
    <p:pull di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el 1">
            <a:extLst>
              <a:ext uri="{FF2B5EF4-FFF2-40B4-BE49-F238E27FC236}">
                <a16:creationId xmlns:a16="http://schemas.microsoft.com/office/drawing/2014/main" id="{1811BFC2-7AB5-4130-BAD8-D5572BD519A8}"/>
              </a:ext>
            </a:extLst>
          </p:cNvPr>
          <p:cNvSpPr>
            <a:spLocks noGrp="1" noChangeArrowheads="1"/>
          </p:cNvSpPr>
          <p:nvPr>
            <p:ph type="title"/>
          </p:nvPr>
        </p:nvSpPr>
        <p:spPr/>
        <p:txBody>
          <a:bodyPr/>
          <a:lstStyle/>
          <a:p>
            <a:r>
              <a:rPr lang="de-DE" altLang="de-DE"/>
              <a:t>Botanische Daten bestätigen die Geschichte des GvT</a:t>
            </a:r>
          </a:p>
        </p:txBody>
      </p:sp>
      <p:sp>
        <p:nvSpPr>
          <p:cNvPr id="125955" name="Inhaltsplatzhalter 2">
            <a:extLst>
              <a:ext uri="{FF2B5EF4-FFF2-40B4-BE49-F238E27FC236}">
                <a16:creationId xmlns:a16="http://schemas.microsoft.com/office/drawing/2014/main" id="{FE2F6109-BDFB-4267-9821-A4E638357F43}"/>
              </a:ext>
            </a:extLst>
          </p:cNvPr>
          <p:cNvSpPr>
            <a:spLocks noGrp="1" noChangeArrowheads="1"/>
          </p:cNvSpPr>
          <p:nvPr>
            <p:ph idx="1"/>
          </p:nvPr>
        </p:nvSpPr>
        <p:spPr/>
        <p:txBody>
          <a:bodyPr/>
          <a:lstStyle/>
          <a:p>
            <a:r>
              <a:rPr lang="de-DE" altLang="de-DE" sz="3000"/>
              <a:t>Die Pollenanalyse bestätigt auch den Weg, den das Grabtuch im Mittelalter genommen hatte:</a:t>
            </a:r>
          </a:p>
          <a:p>
            <a:r>
              <a:rPr lang="de-DE" altLang="de-DE" sz="3000"/>
              <a:t>18 Pollen stammen von Pflanzen aus der Steppe Anatoliens, wo Edessa lag und sechs kommen nur im Gebiet von Edessa vor, von dem das Grabtuch 944 n. Chr, nach Konstantinopel überführt wurde. 14 Pollenarten stammen aus der Umgebung Istanbuls und 17 aus Mitteleuropa (HF 24)</a:t>
            </a:r>
          </a:p>
          <a:p>
            <a:r>
              <a:rPr lang="it-IT" altLang="de-DE" sz="1600"/>
              <a:t>Frei M., ll passato della Sindone alla luce della Palinologia, Sindone e Scien-za 1978</a:t>
            </a:r>
            <a:endParaRPr lang="de-DE" altLang="de-DE" sz="1600"/>
          </a:p>
        </p:txBody>
      </p:sp>
    </p:spTree>
  </p:cSld>
  <p:clrMapOvr>
    <a:masterClrMapping/>
  </p:clrMapOvr>
  <p:transition>
    <p:pull dir="u"/>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53391432-58E3-4051-A6E9-008CA1DDCC33}"/>
              </a:ext>
            </a:extLst>
          </p:cNvPr>
          <p:cNvSpPr>
            <a:spLocks noGrp="1" noChangeArrowheads="1"/>
          </p:cNvSpPr>
          <p:nvPr>
            <p:ph type="title"/>
          </p:nvPr>
        </p:nvSpPr>
        <p:spPr/>
        <p:txBody>
          <a:bodyPr/>
          <a:lstStyle/>
          <a:p>
            <a:pPr eaLnBrk="1" hangingPunct="1"/>
            <a:r>
              <a:rPr lang="de-DE" altLang="de-DE"/>
              <a:t>Botanische Daten bestätigen die Geschichte des GvT</a:t>
            </a:r>
          </a:p>
        </p:txBody>
      </p:sp>
      <p:sp>
        <p:nvSpPr>
          <p:cNvPr id="126979" name="Rectangle 3">
            <a:extLst>
              <a:ext uri="{FF2B5EF4-FFF2-40B4-BE49-F238E27FC236}">
                <a16:creationId xmlns:a16="http://schemas.microsoft.com/office/drawing/2014/main" id="{E9786F1D-D070-41AB-A5DD-7A4B17C0BE2B}"/>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Aber nicht weniger als 44 (von insgesamt 58) Pflanzenarten gerade in ihrer Kombination für die Flora in und um Jerusalem charakteristisch; davon wachsen 14 ausschließlich dort, wozu vor allem die Halophyten, die nur auf stark salzhaltigem Boden wie rund um das Tote Meer wachsen können, zählen. </a:t>
            </a:r>
          </a:p>
        </p:txBody>
      </p:sp>
    </p:spTree>
  </p:cSld>
  <p:clrMapOvr>
    <a:masterClrMapping/>
  </p:clrMapOvr>
  <p:transition>
    <p:pull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CB6FA4-8807-42D0-8A9C-5AF9167327AA}"/>
              </a:ext>
            </a:extLst>
          </p:cNvPr>
          <p:cNvSpPr>
            <a:spLocks noGrp="1"/>
          </p:cNvSpPr>
          <p:nvPr>
            <p:ph type="title"/>
          </p:nvPr>
        </p:nvSpPr>
        <p:spPr>
          <a:xfrm>
            <a:off x="1219200" y="424036"/>
            <a:ext cx="7772400" cy="675928"/>
          </a:xfrm>
        </p:spPr>
        <p:txBody>
          <a:bodyPr/>
          <a:lstStyle/>
          <a:p>
            <a:br>
              <a:rPr lang="de-DE" sz="2400" dirty="0"/>
            </a:br>
            <a:r>
              <a:rPr lang="de-DE" sz="2800" dirty="0"/>
              <a:t>Warum sprechen die Synoptiker von EINEM Tuch, Johannes aber von mehreren?</a:t>
            </a:r>
            <a:br>
              <a:rPr lang="de-DE" dirty="0"/>
            </a:br>
            <a:endParaRPr lang="de-DE" dirty="0"/>
          </a:p>
        </p:txBody>
      </p:sp>
      <p:sp>
        <p:nvSpPr>
          <p:cNvPr id="3" name="Inhaltsplatzhalter 2">
            <a:extLst>
              <a:ext uri="{FF2B5EF4-FFF2-40B4-BE49-F238E27FC236}">
                <a16:creationId xmlns:a16="http://schemas.microsoft.com/office/drawing/2014/main" id="{18D66847-0A03-473D-A576-E03C4BA73126}"/>
              </a:ext>
            </a:extLst>
          </p:cNvPr>
          <p:cNvSpPr>
            <a:spLocks noGrp="1"/>
          </p:cNvSpPr>
          <p:nvPr>
            <p:ph idx="1"/>
          </p:nvPr>
        </p:nvSpPr>
        <p:spPr>
          <a:xfrm>
            <a:off x="1245742" y="1181100"/>
            <a:ext cx="7772400" cy="4495800"/>
          </a:xfrm>
        </p:spPr>
        <p:txBody>
          <a:bodyPr/>
          <a:lstStyle/>
          <a:p>
            <a:r>
              <a:rPr lang="de-DE" sz="2200" dirty="0"/>
              <a:t>Weil sie unterschiedliche Aspekte betonen:</a:t>
            </a:r>
          </a:p>
          <a:p>
            <a:r>
              <a:rPr lang="de-DE" sz="2200" dirty="0"/>
              <a:t>•	Synoptiker: Fokus auf der Handlung („Josef wickelte ihn in ein Leinentuch“)</a:t>
            </a:r>
          </a:p>
          <a:p>
            <a:r>
              <a:rPr lang="de-DE" sz="2200" dirty="0"/>
              <a:t>•	Johannes: Fokus auf der späteren Beobachtung im Grab („die Tücher lagen da“)</a:t>
            </a:r>
          </a:p>
          <a:p>
            <a:r>
              <a:rPr lang="de-DE" sz="2200" dirty="0"/>
              <a:t>Johannes beschreibt den Zustand nach der Auferstehung, nicht die ursprüngliche Einwicklung.</a:t>
            </a:r>
          </a:p>
          <a:p>
            <a:r>
              <a:rPr lang="de-DE" sz="2200" dirty="0"/>
              <a:t>🧩 5. Fazit</a:t>
            </a:r>
          </a:p>
          <a:p>
            <a:r>
              <a:rPr lang="de-DE" sz="2200" dirty="0"/>
              <a:t>Alle vier Evangelien lassen sich problemlos so verstehen, dass Jesus in einem großen Grabtuch (</a:t>
            </a:r>
            <a:r>
              <a:rPr lang="de-DE" sz="2200" dirty="0" err="1"/>
              <a:t>σίνδων</a:t>
            </a:r>
            <a:r>
              <a:rPr lang="de-DE" sz="2200" dirty="0"/>
              <a:t>) lag, ergänzt durch:</a:t>
            </a:r>
          </a:p>
          <a:p>
            <a:r>
              <a:rPr lang="de-DE" sz="2200" dirty="0"/>
              <a:t>•	Binden (</a:t>
            </a:r>
            <a:r>
              <a:rPr lang="de-DE" sz="2200" dirty="0" err="1"/>
              <a:t>ὀθόνι</a:t>
            </a:r>
            <a:r>
              <a:rPr lang="de-DE" sz="2200" dirty="0"/>
              <a:t>α)</a:t>
            </a:r>
          </a:p>
          <a:p>
            <a:r>
              <a:rPr lang="de-DE" sz="2200" dirty="0"/>
              <a:t>•	ein Kopftuch (</a:t>
            </a:r>
            <a:r>
              <a:rPr lang="de-DE" sz="2200" dirty="0" err="1"/>
              <a:t>σουδάριον</a:t>
            </a:r>
            <a:r>
              <a:rPr lang="de-DE" sz="2200" dirty="0"/>
              <a:t>)</a:t>
            </a:r>
          </a:p>
          <a:p>
            <a:r>
              <a:rPr lang="de-DE" sz="2200" dirty="0"/>
              <a:t>➡️ Das Turiner Grabtuch passt exakt zu dieser Kombination.“</a:t>
            </a:r>
          </a:p>
          <a:p>
            <a:endParaRPr lang="de-DE" dirty="0"/>
          </a:p>
        </p:txBody>
      </p:sp>
    </p:spTree>
    <p:extLst>
      <p:ext uri="{BB962C8B-B14F-4D97-AF65-F5344CB8AC3E}">
        <p14:creationId xmlns:p14="http://schemas.microsoft.com/office/powerpoint/2010/main" val="1888585029"/>
      </p:ext>
    </p:extLst>
  </p:cSld>
  <p:clrMapOvr>
    <a:masterClrMapping/>
  </p:clrMapOvr>
  <p:transition>
    <p:pull dir="u"/>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71C39361-0106-4C45-BBC7-CDBA3F831060}"/>
              </a:ext>
            </a:extLst>
          </p:cNvPr>
          <p:cNvSpPr>
            <a:spLocks noGrp="1" noChangeArrowheads="1"/>
          </p:cNvSpPr>
          <p:nvPr>
            <p:ph type="title"/>
          </p:nvPr>
        </p:nvSpPr>
        <p:spPr/>
        <p:txBody>
          <a:bodyPr/>
          <a:lstStyle/>
          <a:p>
            <a:pPr eaLnBrk="1" hangingPunct="1"/>
            <a:r>
              <a:rPr lang="de-DE" altLang="de-DE"/>
              <a:t>Botanische Daten bestätigen die Geschichte des GvT</a:t>
            </a:r>
          </a:p>
        </p:txBody>
      </p:sp>
      <p:sp>
        <p:nvSpPr>
          <p:cNvPr id="128003" name="Rectangle 3">
            <a:extLst>
              <a:ext uri="{FF2B5EF4-FFF2-40B4-BE49-F238E27FC236}">
                <a16:creationId xmlns:a16="http://schemas.microsoft.com/office/drawing/2014/main" id="{93103CCC-9BAF-4C02-A27D-959516A16592}"/>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Einzelne Pflanzenarten kommen zwar auch in Gegenden von Marokko über die Sahara bis in den Iran vor, als Ensemble gibt es sie jedoch nur im Raum Jerusalem. Eine Pollenart auf dem GvT (Echinops glaberrimus) wächst sogar nur im Umkreis des Katharinenklosters am Sinai </a:t>
            </a:r>
          </a:p>
          <a:p>
            <a:pPr eaLnBrk="1" hangingPunct="1"/>
            <a:endParaRPr lang="de-DE" altLang="de-DE"/>
          </a:p>
        </p:txBody>
      </p:sp>
    </p:spTree>
  </p:cSld>
  <p:clrMapOvr>
    <a:masterClrMapping/>
  </p:clrMapOvr>
  <p:transition>
    <p:pull dir="u"/>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6B8EE1C7-5439-47AB-BB52-8F28B81ECE2B}"/>
              </a:ext>
            </a:extLst>
          </p:cNvPr>
          <p:cNvSpPr>
            <a:spLocks noGrp="1" noChangeArrowheads="1"/>
          </p:cNvSpPr>
          <p:nvPr>
            <p:ph type="title"/>
          </p:nvPr>
        </p:nvSpPr>
        <p:spPr/>
        <p:txBody>
          <a:bodyPr/>
          <a:lstStyle/>
          <a:p>
            <a:pPr eaLnBrk="1" hangingPunct="1"/>
            <a:r>
              <a:rPr lang="de-DE" altLang="de-DE"/>
              <a:t>Botanische Daten bestätigen die Geschichte des GvT</a:t>
            </a:r>
          </a:p>
        </p:txBody>
      </p:sp>
      <p:sp>
        <p:nvSpPr>
          <p:cNvPr id="129027" name="Rectangle 3">
            <a:extLst>
              <a:ext uri="{FF2B5EF4-FFF2-40B4-BE49-F238E27FC236}">
                <a16:creationId xmlns:a16="http://schemas.microsoft.com/office/drawing/2014/main" id="{587D461C-3F30-417B-A7FA-0DD8232AA2A1}"/>
              </a:ext>
            </a:extLst>
          </p:cNvPr>
          <p:cNvSpPr>
            <a:spLocks noGrp="1" noChangeArrowheads="1"/>
          </p:cNvSpPr>
          <p:nvPr>
            <p:ph type="body" idx="1"/>
          </p:nvPr>
        </p:nvSpPr>
        <p:spPr/>
        <p:txBody>
          <a:bodyPr/>
          <a:lstStyle/>
          <a:p>
            <a:pPr algn="just" eaLnBrk="1" hangingPunct="1"/>
            <a:r>
              <a:rPr lang="de-DE" altLang="de-DE">
                <a:latin typeface="Verdana" panose="020B0604030504040204" pitchFamily="34" charset="0"/>
                <a:ea typeface="Arial Unicode MS" pitchFamily="34" charset="-128"/>
              </a:rPr>
              <a:t>Genau die gleichen Pollen wurden auch auf einer anderen Reliquie gefunden, die mit Jesus in Verbindung gebracht wird. Dieses Stück, ein Tuch in der Kirche von Orvieto in Italien, wird seit dem 1. Jahrhundert verehrt.</a:t>
            </a:r>
            <a:endParaRPr lang="de-DE" altLang="de-DE"/>
          </a:p>
        </p:txBody>
      </p:sp>
    </p:spTree>
  </p:cSld>
  <p:clrMapOvr>
    <a:masterClrMapping/>
  </p:clrMapOvr>
  <p:transition>
    <p:pull dir="u"/>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2BDEB5E8-46DD-434C-9549-2FCE5E6EEDE1}"/>
              </a:ext>
            </a:extLst>
          </p:cNvPr>
          <p:cNvSpPr>
            <a:spLocks noGrp="1" noChangeArrowheads="1"/>
          </p:cNvSpPr>
          <p:nvPr>
            <p:ph type="title"/>
          </p:nvPr>
        </p:nvSpPr>
        <p:spPr/>
        <p:txBody>
          <a:bodyPr/>
          <a:lstStyle/>
          <a:p>
            <a:pPr eaLnBrk="1" hangingPunct="1"/>
            <a:r>
              <a:rPr lang="de-DE" altLang="de-DE"/>
              <a:t>Botanische Daten bestätigen die Geschichte des GvT</a:t>
            </a:r>
          </a:p>
        </p:txBody>
      </p:sp>
      <p:sp>
        <p:nvSpPr>
          <p:cNvPr id="130051" name="Rectangle 3">
            <a:extLst>
              <a:ext uri="{FF2B5EF4-FFF2-40B4-BE49-F238E27FC236}">
                <a16:creationId xmlns:a16="http://schemas.microsoft.com/office/drawing/2014/main" id="{DD99828A-EE5D-4968-932A-EC799114E8B8}"/>
              </a:ext>
            </a:extLst>
          </p:cNvPr>
          <p:cNvSpPr>
            <a:spLocks noGrp="1" noChangeArrowheads="1"/>
          </p:cNvSpPr>
          <p:nvPr>
            <p:ph type="body" idx="1"/>
          </p:nvPr>
        </p:nvSpPr>
        <p:spPr/>
        <p:txBody>
          <a:bodyPr/>
          <a:lstStyle/>
          <a:p>
            <a:pPr eaLnBrk="1" hangingPunct="1">
              <a:lnSpc>
                <a:spcPct val="90000"/>
              </a:lnSpc>
            </a:pPr>
            <a:r>
              <a:rPr lang="de-DE" altLang="de-DE" sz="4000">
                <a:cs typeface="Times New Roman" panose="02020603050405020304" pitchFamily="18" charset="0"/>
              </a:rPr>
              <a:t>Die Pollen von der Rückseite des GvT waren im Gegensatz zu denen der Vorderseite auch von kalkreichem Mineral überzogen, was dafür spricht, daß es einmal auf einer kalküberzogenen Fläche (in den Felsengräbern Israels) gelegen hat</a:t>
            </a:r>
            <a:r>
              <a:rPr lang="de-DE" altLang="de-DE" sz="4000"/>
              <a:t> </a:t>
            </a:r>
          </a:p>
        </p:txBody>
      </p:sp>
    </p:spTree>
  </p:cSld>
  <p:clrMapOvr>
    <a:masterClrMapping/>
  </p:clrMapOvr>
  <p:transition>
    <p:pull dir="u"/>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el 1">
            <a:extLst>
              <a:ext uri="{FF2B5EF4-FFF2-40B4-BE49-F238E27FC236}">
                <a16:creationId xmlns:a16="http://schemas.microsoft.com/office/drawing/2014/main" id="{EC9E1498-F47E-481C-AD8A-D5E18BA09C5F}"/>
              </a:ext>
            </a:extLst>
          </p:cNvPr>
          <p:cNvSpPr>
            <a:spLocks noGrp="1" noChangeArrowheads="1"/>
          </p:cNvSpPr>
          <p:nvPr>
            <p:ph type="title"/>
          </p:nvPr>
        </p:nvSpPr>
        <p:spPr/>
        <p:txBody>
          <a:bodyPr/>
          <a:lstStyle/>
          <a:p>
            <a:r>
              <a:rPr lang="de-DE" altLang="de-DE"/>
              <a:t>Botanische Daten bestätigen die Geschichte des GvT</a:t>
            </a:r>
          </a:p>
        </p:txBody>
      </p:sp>
      <p:sp>
        <p:nvSpPr>
          <p:cNvPr id="131075" name="Inhaltsplatzhalter 2">
            <a:extLst>
              <a:ext uri="{FF2B5EF4-FFF2-40B4-BE49-F238E27FC236}">
                <a16:creationId xmlns:a16="http://schemas.microsoft.com/office/drawing/2014/main" id="{192CFA4C-86DD-43A3-810B-0B2DA51B1302}"/>
              </a:ext>
            </a:extLst>
          </p:cNvPr>
          <p:cNvSpPr>
            <a:spLocks noGrp="1" noChangeArrowheads="1"/>
          </p:cNvSpPr>
          <p:nvPr>
            <p:ph idx="1"/>
          </p:nvPr>
        </p:nvSpPr>
        <p:spPr/>
        <p:txBody>
          <a:bodyPr/>
          <a:lstStyle/>
          <a:p>
            <a:r>
              <a:rPr lang="de-DE" altLang="de-DE"/>
              <a:t>Avinoam Danin, Botanikprofessor an der Universität Jerusalem, identifizierte auf dem Tuch Abbildungen von Blüten und Pflanzenteilen, die beim Begräbnis auf den Körper gelegt worden sein müssen und in diesem Ensemble nur in der Gegend von Jerusalem vorkommen</a:t>
            </a:r>
          </a:p>
          <a:p>
            <a:r>
              <a:rPr lang="de-DE" altLang="de-DE"/>
              <a:t>s.a. HF 26 (26 </a:t>
            </a:r>
            <a:r>
              <a:rPr lang="de-DE" altLang="de-DE">
                <a:hlinkClick r:id="rId2"/>
              </a:rPr>
              <a:t>www.shroud.corrildanin.htm</a:t>
            </a:r>
            <a:r>
              <a:rPr lang="de-DE" altLang="de-DE"/>
              <a:t>) + HF 55 </a:t>
            </a:r>
          </a:p>
        </p:txBody>
      </p:sp>
    </p:spTree>
  </p:cSld>
  <p:clrMapOvr>
    <a:masterClrMapping/>
  </p:clrMapOvr>
  <p:transition>
    <p:pull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el 1">
            <a:extLst>
              <a:ext uri="{FF2B5EF4-FFF2-40B4-BE49-F238E27FC236}">
                <a16:creationId xmlns:a16="http://schemas.microsoft.com/office/drawing/2014/main" id="{D79911FB-31BC-4803-96F3-90AD14919751}"/>
              </a:ext>
            </a:extLst>
          </p:cNvPr>
          <p:cNvSpPr>
            <a:spLocks noGrp="1" noChangeArrowheads="1"/>
          </p:cNvSpPr>
          <p:nvPr>
            <p:ph type="title"/>
          </p:nvPr>
        </p:nvSpPr>
        <p:spPr/>
        <p:txBody>
          <a:bodyPr/>
          <a:lstStyle/>
          <a:p>
            <a:r>
              <a:rPr lang="de-DE" altLang="de-DE"/>
              <a:t>Bildspuren von Gegenständen</a:t>
            </a:r>
          </a:p>
        </p:txBody>
      </p:sp>
      <p:sp>
        <p:nvSpPr>
          <p:cNvPr id="132099" name="Inhaltsplatzhalter 2">
            <a:extLst>
              <a:ext uri="{FF2B5EF4-FFF2-40B4-BE49-F238E27FC236}">
                <a16:creationId xmlns:a16="http://schemas.microsoft.com/office/drawing/2014/main" id="{A06F7520-81CD-4883-A650-5D2090FD4CBA}"/>
              </a:ext>
            </a:extLst>
          </p:cNvPr>
          <p:cNvSpPr>
            <a:spLocks noGrp="1" noChangeArrowheads="1"/>
          </p:cNvSpPr>
          <p:nvPr>
            <p:ph idx="1"/>
          </p:nvPr>
        </p:nvSpPr>
        <p:spPr/>
        <p:txBody>
          <a:bodyPr/>
          <a:lstStyle/>
          <a:p>
            <a:r>
              <a:rPr lang="de-DE" altLang="de-DE" sz="2800"/>
              <a:t>Prof. Whanger fand auf und neben dem Körper Bildspuren von verschiedenen Gegenständen, unter anderem ein Amulett, ein römischer Speer, eine Zange, ein Hammer, ein Nagel und eine Geißel. Alles deckt sich mit Darstellungen von Objekten, wie sie im 1. Jahrhundert in Palästi¬na verwendet wurden.' Es war jüdischer Brauch, dass ein Toter mit je¬dem Gegenstand, der mit seinem Blut beim Sterben in Berührung kam, bestattet wurde.  </a:t>
            </a:r>
            <a:r>
              <a:rPr lang="de-DE" altLang="de-DE" sz="1400"/>
              <a:t>HF 24, </a:t>
            </a:r>
            <a:r>
              <a:rPr lang="en-US" altLang="de-DE" sz="1400"/>
              <a:t>Whanger, The shroud of Turin — An Adventure of Discovety, 1998</a:t>
            </a:r>
            <a:endParaRPr lang="de-DE" altLang="de-DE" sz="2800"/>
          </a:p>
        </p:txBody>
      </p:sp>
    </p:spTree>
  </p:cSld>
  <p:clrMapOvr>
    <a:masterClrMapping/>
  </p:clrMapOvr>
  <p:transition>
    <p:pull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D3B5F255-9E6B-4A78-ADFA-D9809690C8E1}"/>
              </a:ext>
            </a:extLst>
          </p:cNvPr>
          <p:cNvSpPr>
            <a:spLocks noGrp="1" noChangeArrowheads="1"/>
          </p:cNvSpPr>
          <p:nvPr>
            <p:ph type="title"/>
          </p:nvPr>
        </p:nvSpPr>
        <p:spPr/>
        <p:txBody>
          <a:bodyPr/>
          <a:lstStyle/>
          <a:p>
            <a:pPr eaLnBrk="1" hangingPunct="1"/>
            <a:r>
              <a:rPr lang="de-DE" altLang="de-DE"/>
              <a:t>Geologische Daten zeigen: Das GvT stammt aus Jerusalem</a:t>
            </a:r>
          </a:p>
        </p:txBody>
      </p:sp>
      <p:sp>
        <p:nvSpPr>
          <p:cNvPr id="133123" name="Rectangle 3">
            <a:extLst>
              <a:ext uri="{FF2B5EF4-FFF2-40B4-BE49-F238E27FC236}">
                <a16:creationId xmlns:a16="http://schemas.microsoft.com/office/drawing/2014/main" id="{D28918D3-8DEF-4D67-8291-B68C62652CA5}"/>
              </a:ext>
            </a:extLst>
          </p:cNvPr>
          <p:cNvSpPr>
            <a:spLocks noGrp="1" noChangeArrowheads="1"/>
          </p:cNvSpPr>
          <p:nvPr>
            <p:ph type="body" idx="1"/>
          </p:nvPr>
        </p:nvSpPr>
        <p:spPr/>
        <p:txBody>
          <a:bodyPr/>
          <a:lstStyle/>
          <a:p>
            <a:pPr eaLnBrk="1" hangingPunct="1"/>
            <a:r>
              <a:rPr lang="de-DE" altLang="de-DE" sz="3600">
                <a:cs typeface="Times New Roman" panose="02020603050405020304" pitchFamily="18" charset="0"/>
              </a:rPr>
              <a:t>Die Zusammensetzung des Kalks auf dem GvT entspricht tatsächlich der der Jerusalemer Gräbern, der aus dem selteneren Travertin-Aragonit und kleinen Mengen Eisen und Strontium bestand; auch die Ionenstrahl-Mikroanalysen beider Kalksorten ähneln sich fast vollständig</a:t>
            </a:r>
            <a:r>
              <a:rPr lang="de-DE" altLang="de-DE" sz="3600"/>
              <a:t> </a:t>
            </a:r>
          </a:p>
        </p:txBody>
      </p:sp>
    </p:spTree>
  </p:cSld>
  <p:clrMapOvr>
    <a:masterClrMapping/>
  </p:clrMapOvr>
  <p:transition>
    <p:pull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901BCDA1-41B8-4F89-B355-7C4AEFEE97FB}"/>
              </a:ext>
            </a:extLst>
          </p:cNvPr>
          <p:cNvSpPr>
            <a:spLocks noGrp="1" noChangeArrowheads="1"/>
          </p:cNvSpPr>
          <p:nvPr>
            <p:ph type="title"/>
          </p:nvPr>
        </p:nvSpPr>
        <p:spPr/>
        <p:txBody>
          <a:bodyPr/>
          <a:lstStyle/>
          <a:p>
            <a:pPr eaLnBrk="1" hangingPunct="1"/>
            <a:r>
              <a:rPr lang="de-DE" altLang="de-DE"/>
              <a:t>Botanische Daten bestätigen die Geschichte des GvT</a:t>
            </a:r>
          </a:p>
        </p:txBody>
      </p:sp>
      <p:sp>
        <p:nvSpPr>
          <p:cNvPr id="134147" name="Rectangle 3">
            <a:extLst>
              <a:ext uri="{FF2B5EF4-FFF2-40B4-BE49-F238E27FC236}">
                <a16:creationId xmlns:a16="http://schemas.microsoft.com/office/drawing/2014/main" id="{D890009C-2BF5-4774-B6D0-21E3A79D4D3F}"/>
              </a:ext>
            </a:extLst>
          </p:cNvPr>
          <p:cNvSpPr>
            <a:spLocks noGrp="1" noChangeArrowheads="1"/>
          </p:cNvSpPr>
          <p:nvPr>
            <p:ph type="body" idx="1"/>
          </p:nvPr>
        </p:nvSpPr>
        <p:spPr/>
        <p:txBody>
          <a:bodyPr/>
          <a:lstStyle/>
          <a:p>
            <a:pPr eaLnBrk="1" hangingPunct="1"/>
            <a:endParaRPr lang="de-DE" altLang="de-DE" sz="2800">
              <a:cs typeface="Times New Roman" panose="02020603050405020304" pitchFamily="18" charset="0"/>
            </a:endParaRPr>
          </a:p>
          <a:p>
            <a:pPr eaLnBrk="1" hangingPunct="1"/>
            <a:r>
              <a:rPr lang="de-DE" altLang="de-DE" sz="2800">
                <a:cs typeface="Times New Roman" panose="02020603050405020304" pitchFamily="18" charset="0"/>
              </a:rPr>
              <a:t>Tatsächlich ist Jerusalem mit seiner Umgebung der einzige geographische Ort, wo alle nichteuropäischen Pflanzen, von denen Pollen auf dem Grabtuch gefunden wurden, in unmittelbarer Nachbarschaft vorkommen ... So sind hier Vegetationsgebiete, die sonst um 100 und mehr Kilometer auseinanderliegen, im Streifen von nur drei bis fünf Kilometer zusammengedrängt ... </a:t>
            </a:r>
            <a:endParaRPr lang="de-DE" altLang="de-DE" sz="2800"/>
          </a:p>
        </p:txBody>
      </p:sp>
    </p:spTree>
  </p:cSld>
  <p:clrMapOvr>
    <a:masterClrMapping/>
  </p:clrMapOvr>
  <p:transition>
    <p:pull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4CB3E8F2-302B-48E9-8746-E1356F755936}"/>
              </a:ext>
            </a:extLst>
          </p:cNvPr>
          <p:cNvSpPr>
            <a:spLocks noGrp="1" noChangeArrowheads="1"/>
          </p:cNvSpPr>
          <p:nvPr>
            <p:ph type="title"/>
          </p:nvPr>
        </p:nvSpPr>
        <p:spPr/>
        <p:txBody>
          <a:bodyPr/>
          <a:lstStyle/>
          <a:p>
            <a:pPr eaLnBrk="1" hangingPunct="1"/>
            <a:r>
              <a:rPr lang="de-DE" altLang="de-DE"/>
              <a:t>Botanische Daten bestätigen die Geschichte des GvT</a:t>
            </a:r>
          </a:p>
        </p:txBody>
      </p:sp>
      <p:sp>
        <p:nvSpPr>
          <p:cNvPr id="135171" name="Rectangle 3">
            <a:extLst>
              <a:ext uri="{FF2B5EF4-FFF2-40B4-BE49-F238E27FC236}">
                <a16:creationId xmlns:a16="http://schemas.microsoft.com/office/drawing/2014/main" id="{43A8C760-FB9C-4A82-823D-9D60A2F5243E}"/>
              </a:ext>
            </a:extLst>
          </p:cNvPr>
          <p:cNvSpPr>
            <a:spLocks noGrp="1" noChangeArrowheads="1"/>
          </p:cNvSpPr>
          <p:nvPr>
            <p:ph type="body" idx="1"/>
          </p:nvPr>
        </p:nvSpPr>
        <p:spPr/>
        <p:txBody>
          <a:bodyPr/>
          <a:lstStyle/>
          <a:p>
            <a:pPr eaLnBrk="1" hangingPunct="1"/>
            <a:endParaRPr lang="de-DE" altLang="de-DE">
              <a:cs typeface="Times New Roman" panose="02020603050405020304" pitchFamily="18" charset="0"/>
            </a:endParaRPr>
          </a:p>
          <a:p>
            <a:pPr eaLnBrk="1" hangingPunct="1"/>
            <a:r>
              <a:rPr lang="de-DE" altLang="de-DE">
                <a:cs typeface="Times New Roman" panose="02020603050405020304" pitchFamily="18" charset="0"/>
              </a:rPr>
              <a:t>Nach den pollenanalytischen Forschungen der Universität von Tel Aviv an Sedimentschichten, in denen sich Pollenkörner abgelagert haben, wuchsen alle Pflanzenarten, von denen Pollen auf dem Turiner Tuch vorhanden sind, auch schon vor 2000 Jahren in Palästina</a:t>
            </a:r>
            <a:r>
              <a:rPr lang="de-DE" altLang="de-DE"/>
              <a:t> </a:t>
            </a:r>
          </a:p>
          <a:p>
            <a:pPr eaLnBrk="1" hangingPunct="1"/>
            <a:endParaRPr lang="de-DE" altLang="de-DE"/>
          </a:p>
        </p:txBody>
      </p:sp>
    </p:spTree>
  </p:cSld>
  <p:clrMapOvr>
    <a:masterClrMapping/>
  </p:clrMapOvr>
  <p:transition>
    <p:pull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95FBFB89-7E1D-4B71-8A73-BF68C2835711}"/>
              </a:ext>
            </a:extLst>
          </p:cNvPr>
          <p:cNvSpPr>
            <a:spLocks noGrp="1" noChangeArrowheads="1"/>
          </p:cNvSpPr>
          <p:nvPr>
            <p:ph type="title"/>
          </p:nvPr>
        </p:nvSpPr>
        <p:spPr/>
        <p:txBody>
          <a:bodyPr/>
          <a:lstStyle/>
          <a:p>
            <a:pPr eaLnBrk="1" hangingPunct="1"/>
            <a:r>
              <a:rPr lang="de-DE" altLang="de-DE"/>
              <a:t>Botanische Daten bestätigen die Geschichte des GvT</a:t>
            </a:r>
          </a:p>
        </p:txBody>
      </p:sp>
      <p:sp>
        <p:nvSpPr>
          <p:cNvPr id="136195" name="Rectangle 3">
            <a:extLst>
              <a:ext uri="{FF2B5EF4-FFF2-40B4-BE49-F238E27FC236}">
                <a16:creationId xmlns:a16="http://schemas.microsoft.com/office/drawing/2014/main" id="{BA00A7B3-C360-4F19-9C44-7003B88BACC3}"/>
              </a:ext>
            </a:extLst>
          </p:cNvPr>
          <p:cNvSpPr>
            <a:spLocks noGrp="1" noChangeArrowheads="1"/>
          </p:cNvSpPr>
          <p:nvPr>
            <p:ph type="body" idx="1"/>
          </p:nvPr>
        </p:nvSpPr>
        <p:spPr/>
        <p:txBody>
          <a:bodyPr/>
          <a:lstStyle/>
          <a:p>
            <a:pPr eaLnBrk="1" hangingPunct="1"/>
            <a:endParaRPr lang="de-DE" altLang="de-DE">
              <a:cs typeface="Times New Roman" panose="02020603050405020304" pitchFamily="18" charset="0"/>
            </a:endParaRPr>
          </a:p>
          <a:p>
            <a:pPr eaLnBrk="1" hangingPunct="1"/>
            <a:r>
              <a:rPr lang="de-DE" altLang="de-DE">
                <a:cs typeface="Times New Roman" panose="02020603050405020304" pitchFamily="18" charset="0"/>
              </a:rPr>
              <a:t>Alle auf dem GvT nachgewiesenen Pflanzen (aus dem Raum Jerusalem) wachsen auch heute noch dort, und ihre Verbreitung über das Mittelmeer nach Frankreich mit Haftung bei den seltenen Austellungen hinter Glas ist ausgeschlossen</a:t>
            </a:r>
            <a:r>
              <a:rPr lang="de-DE" altLang="de-DE"/>
              <a:t> </a:t>
            </a:r>
          </a:p>
        </p:txBody>
      </p:sp>
    </p:spTree>
  </p:cSld>
  <p:clrMapOvr>
    <a:masterClrMapping/>
  </p:clrMapOvr>
  <p:transition>
    <p:pull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EF7DE5BB-2398-49FD-9647-647A011B552A}"/>
              </a:ext>
            </a:extLst>
          </p:cNvPr>
          <p:cNvSpPr>
            <a:spLocks noGrp="1" noChangeArrowheads="1"/>
          </p:cNvSpPr>
          <p:nvPr>
            <p:ph type="title"/>
          </p:nvPr>
        </p:nvSpPr>
        <p:spPr/>
        <p:txBody>
          <a:bodyPr/>
          <a:lstStyle/>
          <a:p>
            <a:pPr eaLnBrk="1" hangingPunct="1"/>
            <a:r>
              <a:rPr lang="de-DE" altLang="de-DE"/>
              <a:t>Botanische Daten bestätigen die Geschichte des GvT</a:t>
            </a:r>
          </a:p>
        </p:txBody>
      </p:sp>
      <p:sp>
        <p:nvSpPr>
          <p:cNvPr id="137219" name="Rectangle 3">
            <a:extLst>
              <a:ext uri="{FF2B5EF4-FFF2-40B4-BE49-F238E27FC236}">
                <a16:creationId xmlns:a16="http://schemas.microsoft.com/office/drawing/2014/main" id="{050C5C9A-907F-4A95-BE69-AD2101F50F98}"/>
              </a:ext>
            </a:extLst>
          </p:cNvPr>
          <p:cNvSpPr>
            <a:spLocks noGrp="1" noChangeArrowheads="1"/>
          </p:cNvSpPr>
          <p:nvPr>
            <p:ph type="body" idx="1"/>
          </p:nvPr>
        </p:nvSpPr>
        <p:spPr/>
        <p:txBody>
          <a:bodyPr/>
          <a:lstStyle/>
          <a:p>
            <a:pPr eaLnBrk="1" hangingPunct="1"/>
            <a:endParaRPr lang="de-DE" altLang="de-DE">
              <a:cs typeface="Times New Roman" panose="02020603050405020304" pitchFamily="18" charset="0"/>
            </a:endParaRPr>
          </a:p>
          <a:p>
            <a:pPr eaLnBrk="1" hangingPunct="1"/>
            <a:r>
              <a:rPr lang="de-DE" altLang="de-DE">
                <a:cs typeface="Times New Roman" panose="02020603050405020304" pitchFamily="18" charset="0"/>
              </a:rPr>
              <a:t>Nur 17 von 58 identifizierbaren Pollen stammen aus Frankreich und Italien, weil es dort nur selten und dann meist hinter Glas (Schrein) ausgestellt/gezeigt wurde</a:t>
            </a:r>
            <a:r>
              <a:rPr lang="de-DE" altLang="de-DE"/>
              <a:t> </a:t>
            </a:r>
          </a:p>
          <a:p>
            <a:pPr eaLnBrk="1" hangingPunct="1"/>
            <a:r>
              <a:rPr lang="de-DE" altLang="de-DE">
                <a:cs typeface="Times New Roman" panose="02020603050405020304" pitchFamily="18" charset="0"/>
              </a:rPr>
              <a:t>14 Pflanzenarten wurden in dem Aufbewahrungsort Konstantinopel, darunter eine Art nur dort, gefunden </a:t>
            </a:r>
          </a:p>
          <a:p>
            <a:pPr eaLnBrk="1" hangingPunct="1"/>
            <a:endParaRPr lang="de-DE" altLang="de-DE"/>
          </a:p>
        </p:txBody>
      </p:sp>
    </p:spTree>
  </p:cSld>
  <p:clrMapOvr>
    <a:masterClrMapping/>
  </p:clrMapOvr>
  <p:transition>
    <p:pull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a:extLst>
              <a:ext uri="{FF2B5EF4-FFF2-40B4-BE49-F238E27FC236}">
                <a16:creationId xmlns:a16="http://schemas.microsoft.com/office/drawing/2014/main" id="{9ECEECBE-8381-4CD0-928B-61BAB152BD16}"/>
              </a:ext>
            </a:extLst>
          </p:cNvPr>
          <p:cNvSpPr>
            <a:spLocks noGrp="1" noChangeArrowheads="1"/>
          </p:cNvSpPr>
          <p:nvPr>
            <p:ph type="title"/>
          </p:nvPr>
        </p:nvSpPr>
        <p:spPr/>
        <p:txBody>
          <a:bodyPr/>
          <a:lstStyle/>
          <a:p>
            <a:r>
              <a:rPr lang="de-DE" altLang="de-DE" dirty="0"/>
              <a:t>Neutestamentliche Aussagen zum leeren Grab (Johannes 20)</a:t>
            </a:r>
          </a:p>
        </p:txBody>
      </p:sp>
      <p:sp>
        <p:nvSpPr>
          <p:cNvPr id="9219" name="Inhaltsplatzhalter 2">
            <a:extLst>
              <a:ext uri="{FF2B5EF4-FFF2-40B4-BE49-F238E27FC236}">
                <a16:creationId xmlns:a16="http://schemas.microsoft.com/office/drawing/2014/main" id="{1793E5E0-747B-4755-863D-D3672BA38929}"/>
              </a:ext>
            </a:extLst>
          </p:cNvPr>
          <p:cNvSpPr>
            <a:spLocks noGrp="1" noChangeArrowheads="1"/>
          </p:cNvSpPr>
          <p:nvPr>
            <p:ph idx="1"/>
          </p:nvPr>
        </p:nvSpPr>
        <p:spPr/>
        <p:txBody>
          <a:bodyPr/>
          <a:lstStyle/>
          <a:p>
            <a:r>
              <a:rPr lang="de-DE" altLang="de-DE" sz="2800"/>
              <a:t>1 Am ersten Tag der Woche kommt Maria Magdalena früh, als es noch finster war, zum Grab und sieht, dass der Stein vom Grab weggenommen war. 2 Da läuft sie und kommt zu Simon Petrus und zu dem andern Jünger, den Jesus lieb hatte, und spricht zu ihnen: Sie haben den Herrn weggenommen aus dem Grab, und wir wissen nicht, wo sie ihn hingelegt haben. 3 Da gingen Petrus und der andere Jünger hinaus, und sie kamen zum Grab. </a:t>
            </a:r>
          </a:p>
        </p:txBody>
      </p:sp>
    </p:spTree>
  </p:cSld>
  <p:clrMapOvr>
    <a:masterClrMapping/>
  </p:clrMapOvr>
  <p:transition>
    <p:pull dir="u"/>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7C8826E3-74CD-4201-B5D5-5799DF8090D3}"/>
              </a:ext>
            </a:extLst>
          </p:cNvPr>
          <p:cNvSpPr>
            <a:spLocks noGrp="1" noChangeArrowheads="1"/>
          </p:cNvSpPr>
          <p:nvPr>
            <p:ph type="title"/>
          </p:nvPr>
        </p:nvSpPr>
        <p:spPr/>
        <p:txBody>
          <a:bodyPr/>
          <a:lstStyle/>
          <a:p>
            <a:pPr eaLnBrk="1" hangingPunct="1"/>
            <a:r>
              <a:rPr lang="de-DE" altLang="de-DE"/>
              <a:t>Botanische Daten bestätigen die Geschichte des GvT</a:t>
            </a:r>
          </a:p>
        </p:txBody>
      </p:sp>
      <p:sp>
        <p:nvSpPr>
          <p:cNvPr id="138243" name="Rectangle 3">
            <a:extLst>
              <a:ext uri="{FF2B5EF4-FFF2-40B4-BE49-F238E27FC236}">
                <a16:creationId xmlns:a16="http://schemas.microsoft.com/office/drawing/2014/main" id="{18DFB058-A7D3-4F3A-A9D1-3A01BC0121DC}"/>
              </a:ext>
            </a:extLst>
          </p:cNvPr>
          <p:cNvSpPr>
            <a:spLocks noGrp="1" noChangeArrowheads="1"/>
          </p:cNvSpPr>
          <p:nvPr>
            <p:ph type="body" idx="1"/>
          </p:nvPr>
        </p:nvSpPr>
        <p:spPr/>
        <p:txBody>
          <a:bodyPr/>
          <a:lstStyle/>
          <a:p>
            <a:pPr algn="just" eaLnBrk="1" hangingPunct="1">
              <a:lnSpc>
                <a:spcPct val="90000"/>
              </a:lnSpc>
            </a:pPr>
            <a:r>
              <a:rPr lang="de-DE" altLang="de-DE" sz="2800">
                <a:cs typeface="Times New Roman" panose="02020603050405020304" pitchFamily="18" charset="0"/>
              </a:rPr>
              <a:t>Neben 13 Pollen aus der Gegend von Konstantinopel und 18 aus Edessa (WW 18) .und Pollen vom Toten Meer wurden auch Pollen gefunden, die nur im Jordantal und in den Wüstengebieten Palästinas vorkommen, so daß eine Fälschung irgendwo in Europa damit ausgeschlossen ist. </a:t>
            </a:r>
          </a:p>
          <a:p>
            <a:pPr algn="just" eaLnBrk="1" hangingPunct="1">
              <a:lnSpc>
                <a:spcPct val="90000"/>
              </a:lnSpc>
            </a:pPr>
            <a:r>
              <a:rPr lang="de-DE" altLang="de-DE" sz="2800">
                <a:cs typeface="Times New Roman" panose="02020603050405020304" pitchFamily="18" charset="0"/>
              </a:rPr>
              <a:t>Die Pollen aus der Hochebene von Edessa wiederum kommen in Westeuropa überhaupt nicht vor, so daß das GvT in Edessa gewesen sein muß: 23 Planzenarten wurden in Südanatolien im Umkreis des alten Edessa gefunden, darunter eine Art, die sonst nirgends zu finden war</a:t>
            </a:r>
            <a:r>
              <a:rPr lang="de-DE" altLang="de-DE" sz="2800"/>
              <a:t> </a:t>
            </a:r>
          </a:p>
        </p:txBody>
      </p:sp>
    </p:spTree>
  </p:cSld>
  <p:clrMapOvr>
    <a:masterClrMapping/>
  </p:clrMapOvr>
  <p:transition>
    <p:pull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0E79A3F1-167F-4B9E-93D8-B391B0329B38}"/>
              </a:ext>
            </a:extLst>
          </p:cNvPr>
          <p:cNvSpPr>
            <a:spLocks noGrp="1" noChangeArrowheads="1"/>
          </p:cNvSpPr>
          <p:nvPr>
            <p:ph type="title"/>
          </p:nvPr>
        </p:nvSpPr>
        <p:spPr/>
        <p:txBody>
          <a:bodyPr/>
          <a:lstStyle/>
          <a:p>
            <a:pPr eaLnBrk="1" hangingPunct="1"/>
            <a:r>
              <a:rPr lang="de-DE" altLang="de-DE"/>
              <a:t>Das GvT bestätigt jüdische Riten</a:t>
            </a:r>
          </a:p>
        </p:txBody>
      </p:sp>
      <p:sp>
        <p:nvSpPr>
          <p:cNvPr id="139267" name="Rectangle 3">
            <a:extLst>
              <a:ext uri="{FF2B5EF4-FFF2-40B4-BE49-F238E27FC236}">
                <a16:creationId xmlns:a16="http://schemas.microsoft.com/office/drawing/2014/main" id="{D5793554-C858-45A6-8A36-02AA5B2F3D19}"/>
              </a:ext>
            </a:extLst>
          </p:cNvPr>
          <p:cNvSpPr>
            <a:spLocks noGrp="1" noChangeArrowheads="1"/>
          </p:cNvSpPr>
          <p:nvPr>
            <p:ph type="body" idx="1"/>
          </p:nvPr>
        </p:nvSpPr>
        <p:spPr/>
        <p:txBody>
          <a:bodyPr/>
          <a:lstStyle/>
          <a:p>
            <a:pPr eaLnBrk="1" hangingPunct="1"/>
            <a:r>
              <a:rPr lang="de-DE" altLang="de-DE" sz="2800">
                <a:cs typeface="Times New Roman" panose="02020603050405020304" pitchFamily="18" charset="0"/>
              </a:rPr>
              <a:t>Tatsächlich gab es nur ein kleines Gebiet des Römischen Reiches, in dem auch nur für kurze Zeit das Begräbnis eines Gekreuzigten gesetzlich vorgeschrieben war: Judäa mit Samaria. Darum konnte der Hohe Rat von Pilatus die Abnahme des Gekreuzigten verlangen, der außerdem vor Sonnenuntergang begraben werden mußte. Diese Regelung galt nur für die Zeit der Doppelregierung von Pilatus und dem Hohen Rat und damit in der Zeit von 6-66 n. Chr.</a:t>
            </a:r>
            <a:r>
              <a:rPr lang="de-DE" altLang="de-DE" sz="2800"/>
              <a:t> </a:t>
            </a:r>
          </a:p>
        </p:txBody>
      </p:sp>
    </p:spTree>
  </p:cSld>
  <p:clrMapOvr>
    <a:masterClrMapping/>
  </p:clrMapOvr>
  <p:transition>
    <p:pull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el 1">
            <a:extLst>
              <a:ext uri="{FF2B5EF4-FFF2-40B4-BE49-F238E27FC236}">
                <a16:creationId xmlns:a16="http://schemas.microsoft.com/office/drawing/2014/main" id="{B6B9082B-DC97-4113-8815-F053170809D7}"/>
              </a:ext>
            </a:extLst>
          </p:cNvPr>
          <p:cNvSpPr>
            <a:spLocks noGrp="1" noChangeArrowheads="1"/>
          </p:cNvSpPr>
          <p:nvPr>
            <p:ph type="title"/>
          </p:nvPr>
        </p:nvSpPr>
        <p:spPr/>
        <p:txBody>
          <a:bodyPr/>
          <a:lstStyle/>
          <a:p>
            <a:r>
              <a:rPr lang="de-DE" altLang="de-DE"/>
              <a:t>Pollenanalyse widerlegt die Fälschungshypothese</a:t>
            </a:r>
          </a:p>
        </p:txBody>
      </p:sp>
      <p:sp>
        <p:nvSpPr>
          <p:cNvPr id="140291" name="Inhaltsplatzhalter 2">
            <a:extLst>
              <a:ext uri="{FF2B5EF4-FFF2-40B4-BE49-F238E27FC236}">
                <a16:creationId xmlns:a16="http://schemas.microsoft.com/office/drawing/2014/main" id="{C4E51CDF-2930-4B52-9011-9BAF64380E80}"/>
              </a:ext>
            </a:extLst>
          </p:cNvPr>
          <p:cNvSpPr>
            <a:spLocks noGrp="1" noChangeArrowheads="1"/>
          </p:cNvSpPr>
          <p:nvPr>
            <p:ph idx="1"/>
          </p:nvPr>
        </p:nvSpPr>
        <p:spPr/>
        <p:txBody>
          <a:bodyPr/>
          <a:lstStyle/>
          <a:p>
            <a:r>
              <a:rPr lang="de-DE" altLang="de-DE"/>
              <a:t>Ein Fälscher aus dem Mittelalter in Europa, wo das Tuch 1350 erstmals sicher dokumentiert wurde und danacch nie wieder nach Jerusalem gelangte, hätte also wissen müssen, dass und wie er die Pollen aus Jerusalem auf das Tuch bringen müsste.</a:t>
            </a:r>
          </a:p>
          <a:p>
            <a:r>
              <a:rPr lang="de-DE" altLang="de-DE"/>
              <a:t>Das aber ist kaum denkbar, zumal Pollen in dieser Zeit als Beweismaterial gar nicht bekannt waren.</a:t>
            </a:r>
          </a:p>
        </p:txBody>
      </p:sp>
    </p:spTree>
  </p:cSld>
  <p:clrMapOvr>
    <a:masterClrMapping/>
  </p:clrMapOvr>
  <p:transition>
    <p:pull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96E1D63F-13B9-49FA-A5CC-4B098CB6D02E}"/>
              </a:ext>
            </a:extLst>
          </p:cNvPr>
          <p:cNvSpPr>
            <a:spLocks noGrp="1" noChangeArrowheads="1"/>
          </p:cNvSpPr>
          <p:nvPr>
            <p:ph type="title"/>
          </p:nvPr>
        </p:nvSpPr>
        <p:spPr/>
        <p:txBody>
          <a:bodyPr/>
          <a:lstStyle/>
          <a:p>
            <a:pPr eaLnBrk="1" hangingPunct="1"/>
            <a:r>
              <a:rPr lang="de-DE" altLang="de-DE"/>
              <a:t>Das GvT stimmt mit dem jüdischen Riten überein</a:t>
            </a:r>
          </a:p>
        </p:txBody>
      </p:sp>
      <p:sp>
        <p:nvSpPr>
          <p:cNvPr id="141315" name="Rectangle 3">
            <a:extLst>
              <a:ext uri="{FF2B5EF4-FFF2-40B4-BE49-F238E27FC236}">
                <a16:creationId xmlns:a16="http://schemas.microsoft.com/office/drawing/2014/main" id="{CE7EA631-0C81-49B7-B9EB-5BB6647D9301}"/>
              </a:ext>
            </a:extLst>
          </p:cNvPr>
          <p:cNvSpPr>
            <a:spLocks noGrp="1" noChangeArrowheads="1"/>
          </p:cNvSpPr>
          <p:nvPr>
            <p:ph type="body" idx="1"/>
          </p:nvPr>
        </p:nvSpPr>
        <p:spPr/>
        <p:txBody>
          <a:bodyPr/>
          <a:lstStyle/>
          <a:p>
            <a:pPr eaLnBrk="1" hangingPunct="1">
              <a:lnSpc>
                <a:spcPct val="90000"/>
              </a:lnSpc>
            </a:pPr>
            <a:r>
              <a:rPr lang="de-DE" altLang="de-DE" sz="2400">
                <a:cs typeface="Times New Roman" panose="02020603050405020304" pitchFamily="18" charset="0"/>
              </a:rPr>
              <a:t>Die Grabtuch-Bestattung stimmt mit dem jüdischen Begräbnisritus von Gekreuzigten in Palästina im 1. Jahrhundert überein:</a:t>
            </a:r>
          </a:p>
          <a:p>
            <a:pPr eaLnBrk="1" hangingPunct="1">
              <a:lnSpc>
                <a:spcPct val="90000"/>
              </a:lnSpc>
            </a:pPr>
            <a:r>
              <a:rPr lang="de-DE" altLang="de-DE" sz="2400">
                <a:cs typeface="Times New Roman" panose="02020603050405020304" pitchFamily="18" charset="0"/>
              </a:rPr>
              <a:t> Danach wurden durch einen gewaltsamen Gestorbene nach ihrem Tod nicht gewaschen (weil man glaubte, daß der ganze Körper, auch seine Blutreste, auferstehen würde); er sollte in den Kleidern bestattet werden, in denen er starb; ein Berühren der Blutflecken sollte möglichst vermieden werden, wozu der Leichnam mit einem einzigen Tuch, das um den ganzen Körper herumreicht, eingehüllt werden sollte; auch ein Bedecken der Genitalien mit den Händen war schon vor der Zeit Jesu üblich. Damit ist genau das Grabtuch beschrieben, das von den Füßen bis zum Kopf den Leichnam vorne und hinten umhüllt hat - und dessen Blutflecke völlig unberührt sind </a:t>
            </a:r>
          </a:p>
          <a:p>
            <a:pPr eaLnBrk="1" hangingPunct="1">
              <a:lnSpc>
                <a:spcPct val="90000"/>
              </a:lnSpc>
            </a:pPr>
            <a:endParaRPr lang="de-DE" altLang="de-DE" sz="2800">
              <a:cs typeface="Times New Roman" panose="02020603050405020304" pitchFamily="18" charset="0"/>
            </a:endParaRPr>
          </a:p>
        </p:txBody>
      </p:sp>
    </p:spTree>
  </p:cSld>
  <p:clrMapOvr>
    <a:masterClrMapping/>
  </p:clrMapOvr>
  <p:transition>
    <p:pull di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DD3FC43E-4F01-4A2F-9208-9B74632DF118}"/>
              </a:ext>
            </a:extLst>
          </p:cNvPr>
          <p:cNvSpPr>
            <a:spLocks noGrp="1" noChangeArrowheads="1"/>
          </p:cNvSpPr>
          <p:nvPr>
            <p:ph type="title"/>
          </p:nvPr>
        </p:nvSpPr>
        <p:spPr/>
        <p:txBody>
          <a:bodyPr/>
          <a:lstStyle/>
          <a:p>
            <a:pPr eaLnBrk="1" hangingPunct="1"/>
            <a:r>
              <a:rPr lang="de-DE" altLang="de-DE"/>
              <a:t>Die Radiocarbon-Methode</a:t>
            </a:r>
          </a:p>
        </p:txBody>
      </p:sp>
      <p:sp>
        <p:nvSpPr>
          <p:cNvPr id="142339" name="Rectangle 3">
            <a:extLst>
              <a:ext uri="{FF2B5EF4-FFF2-40B4-BE49-F238E27FC236}">
                <a16:creationId xmlns:a16="http://schemas.microsoft.com/office/drawing/2014/main" id="{19C7E90B-3A81-4A03-A23E-726E85E107D9}"/>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Radioaktiver C(Kohlenstoff)14 entsteht in den oberen Schichten der Atmosph</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re durch Strahlung aus dem Weltraum. Kohlenstoff-14 ist allerdings nicht ganz stabil, nach 5730 Jahren ist die H</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lfte davon zerfallen. Da lebende Pflanzen diesen Kohlenstoff-14 in ihr Gewebe einlagern, mi</a:t>
            </a:r>
            <a:r>
              <a:rPr lang="de-DE" altLang="de-DE" sz="2800">
                <a:latin typeface="Arial Unicode MS" pitchFamily="34" charset="-128"/>
                <a:cs typeface="Times New Roman" panose="02020603050405020304" pitchFamily="18" charset="0"/>
              </a:rPr>
              <a:t>ß</a:t>
            </a:r>
            <a:r>
              <a:rPr lang="de-DE" altLang="de-DE" sz="2800">
                <a:cs typeface="Times New Roman" panose="02020603050405020304" pitchFamily="18" charset="0"/>
              </a:rPr>
              <a:t>t man einfach die Menge dieser Substanz, die heute in einem zu untersuchenden Gegenstand aus alter Zeit vorhanden ist. In toter Baumwolle wird dagegen kein neues C14 mehr aufgenommen und das noch vorhandene zerfällt mit einer HWZ von 5730 Jahren. </a:t>
            </a:r>
          </a:p>
        </p:txBody>
      </p:sp>
    </p:spTree>
  </p:cSld>
  <p:clrMapOvr>
    <a:masterClrMapping/>
  </p:clrMapOvr>
  <p:transition>
    <p:pull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el 1">
            <a:extLst>
              <a:ext uri="{FF2B5EF4-FFF2-40B4-BE49-F238E27FC236}">
                <a16:creationId xmlns:a16="http://schemas.microsoft.com/office/drawing/2014/main" id="{157855C0-34AE-486A-B671-E6DE21F265F8}"/>
              </a:ext>
            </a:extLst>
          </p:cNvPr>
          <p:cNvSpPr>
            <a:spLocks noGrp="1" noChangeArrowheads="1"/>
          </p:cNvSpPr>
          <p:nvPr>
            <p:ph type="title"/>
          </p:nvPr>
        </p:nvSpPr>
        <p:spPr/>
        <p:txBody>
          <a:bodyPr/>
          <a:lstStyle/>
          <a:p>
            <a:r>
              <a:rPr lang="de-DE" altLang="de-DE"/>
              <a:t>Die Radiocarbon-Methode</a:t>
            </a:r>
          </a:p>
        </p:txBody>
      </p:sp>
      <p:sp>
        <p:nvSpPr>
          <p:cNvPr id="143363" name="Inhaltsplatzhalter 2">
            <a:extLst>
              <a:ext uri="{FF2B5EF4-FFF2-40B4-BE49-F238E27FC236}">
                <a16:creationId xmlns:a16="http://schemas.microsoft.com/office/drawing/2014/main" id="{E42C2074-E354-4947-855C-352E98A788DF}"/>
              </a:ext>
            </a:extLst>
          </p:cNvPr>
          <p:cNvSpPr>
            <a:spLocks noGrp="1" noChangeArrowheads="1"/>
          </p:cNvSpPr>
          <p:nvPr>
            <p:ph idx="1"/>
          </p:nvPr>
        </p:nvSpPr>
        <p:spPr/>
        <p:txBody>
          <a:bodyPr/>
          <a:lstStyle/>
          <a:p>
            <a:r>
              <a:rPr lang="de-DE" altLang="de-DE"/>
              <a:t>Aus der Zahl des noch vorhandenen radioaktiven C 14 in der toten Baumwolle des Grabtuches kann man ausrechnen, wann der Gegenstand zum letztenmal Kohlenstoff-14 aufgenommen hat –und wann die Baumwolle geerntet wurde. Das klappt aber nur, wenn die Kohlenstoff-14-Menge in der Luft aus dieser Zeit bekannt ist. </a:t>
            </a:r>
          </a:p>
        </p:txBody>
      </p:sp>
    </p:spTree>
  </p:cSld>
  <p:clrMapOvr>
    <a:masterClrMapping/>
  </p:clrMapOvr>
  <p:transition>
    <p:pull di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26">
            <a:extLst>
              <a:ext uri="{FF2B5EF4-FFF2-40B4-BE49-F238E27FC236}">
                <a16:creationId xmlns:a16="http://schemas.microsoft.com/office/drawing/2014/main" id="{44A88171-12C2-4216-8C99-315910E4F20F}"/>
              </a:ext>
            </a:extLst>
          </p:cNvPr>
          <p:cNvSpPr>
            <a:spLocks noGrp="1" noChangeArrowheads="1"/>
          </p:cNvSpPr>
          <p:nvPr>
            <p:ph type="title"/>
          </p:nvPr>
        </p:nvSpPr>
        <p:spPr/>
        <p:txBody>
          <a:bodyPr/>
          <a:lstStyle/>
          <a:p>
            <a:pPr eaLnBrk="1" hangingPunct="1"/>
            <a:r>
              <a:rPr lang="de-DE" altLang="de-DE"/>
              <a:t>Die Radiocarbon-Methode</a:t>
            </a:r>
          </a:p>
        </p:txBody>
      </p:sp>
      <p:sp>
        <p:nvSpPr>
          <p:cNvPr id="144387" name="Rectangle 1027">
            <a:extLst>
              <a:ext uri="{FF2B5EF4-FFF2-40B4-BE49-F238E27FC236}">
                <a16:creationId xmlns:a16="http://schemas.microsoft.com/office/drawing/2014/main" id="{85A1552B-3949-484A-8DE3-3F60A726F82D}"/>
              </a:ext>
            </a:extLst>
          </p:cNvPr>
          <p:cNvSpPr>
            <a:spLocks noGrp="1" noChangeArrowheads="1"/>
          </p:cNvSpPr>
          <p:nvPr>
            <p:ph type="body" idx="1"/>
          </p:nvPr>
        </p:nvSpPr>
        <p:spPr/>
        <p:txBody>
          <a:bodyPr/>
          <a:lstStyle/>
          <a:p>
            <a:pPr eaLnBrk="1" hangingPunct="1">
              <a:lnSpc>
                <a:spcPct val="90000"/>
              </a:lnSpc>
            </a:pPr>
            <a:r>
              <a:rPr lang="de-DE" altLang="de-DE" sz="2500">
                <a:cs typeface="Times New Roman" panose="02020603050405020304" pitchFamily="18" charset="0"/>
              </a:rPr>
              <a:t>Dummerweise schwankt diese C14-Menge mit der Sonnenaktivit</a:t>
            </a:r>
            <a:r>
              <a:rPr lang="de-DE" altLang="de-DE" sz="2500">
                <a:latin typeface="Arial Unicode MS" pitchFamily="34" charset="-128"/>
                <a:cs typeface="Times New Roman" panose="02020603050405020304" pitchFamily="18" charset="0"/>
              </a:rPr>
              <a:t>ä</a:t>
            </a:r>
            <a:r>
              <a:rPr lang="de-DE" altLang="de-DE" sz="2500">
                <a:cs typeface="Times New Roman" panose="02020603050405020304" pitchFamily="18" charset="0"/>
              </a:rPr>
              <a:t>t: Je aktiver sie ist, um so besser wird die Erde von kosmischer Strahlung abgeschirmt und um so weniger Kohlenstoff-14 entsteht. Auch solche Schwankungen sind kein Problem, schlie</a:t>
            </a:r>
            <a:r>
              <a:rPr lang="de-DE" altLang="de-DE" sz="2500">
                <a:latin typeface="Arial Unicode MS" pitchFamily="34" charset="-128"/>
                <a:cs typeface="Times New Roman" panose="02020603050405020304" pitchFamily="18" charset="0"/>
              </a:rPr>
              <a:t>ß</a:t>
            </a:r>
            <a:r>
              <a:rPr lang="de-DE" altLang="de-DE" sz="2500">
                <a:cs typeface="Times New Roman" panose="02020603050405020304" pitchFamily="18" charset="0"/>
              </a:rPr>
              <a:t>lich gibt es noch die Jahresringe von B</a:t>
            </a:r>
            <a:r>
              <a:rPr lang="de-DE" altLang="de-DE" sz="2500">
                <a:latin typeface="Arial Unicode MS" pitchFamily="34" charset="-128"/>
                <a:cs typeface="Times New Roman" panose="02020603050405020304" pitchFamily="18" charset="0"/>
              </a:rPr>
              <a:t>ä</a:t>
            </a:r>
            <a:r>
              <a:rPr lang="de-DE" altLang="de-DE" sz="2500">
                <a:cs typeface="Times New Roman" panose="02020603050405020304" pitchFamily="18" charset="0"/>
              </a:rPr>
              <a:t>umen, die sich sehr exakt mehr als 12 000 Jahre in die Vergangenheit zur</a:t>
            </a:r>
            <a:r>
              <a:rPr lang="de-DE" altLang="de-DE" sz="2500">
                <a:latin typeface="Arial Unicode MS" pitchFamily="34" charset="-128"/>
                <a:cs typeface="Times New Roman" panose="02020603050405020304" pitchFamily="18" charset="0"/>
              </a:rPr>
              <a:t>ü</a:t>
            </a:r>
            <a:r>
              <a:rPr lang="de-DE" altLang="de-DE" sz="2500">
                <a:cs typeface="Times New Roman" panose="02020603050405020304" pitchFamily="18" charset="0"/>
              </a:rPr>
              <a:t>ck z</a:t>
            </a:r>
            <a:r>
              <a:rPr lang="de-DE" altLang="de-DE" sz="2500">
                <a:latin typeface="Arial Unicode MS" pitchFamily="34" charset="-128"/>
                <a:cs typeface="Times New Roman" panose="02020603050405020304" pitchFamily="18" charset="0"/>
              </a:rPr>
              <a:t>ä</a:t>
            </a:r>
            <a:r>
              <a:rPr lang="de-DE" altLang="de-DE" sz="2500">
                <a:cs typeface="Times New Roman" panose="02020603050405020304" pitchFamily="18" charset="0"/>
              </a:rPr>
              <a:t>hlen lassen. Mit dem Kohlenstoff-14-Gehalt solcher Jahresringe kann man Altersbestimmungen an anderem Pflanzen eichen. </a:t>
            </a:r>
          </a:p>
          <a:p>
            <a:pPr eaLnBrk="1" hangingPunct="1">
              <a:lnSpc>
                <a:spcPct val="90000"/>
              </a:lnSpc>
            </a:pPr>
            <a:r>
              <a:rPr lang="de-DE" altLang="de-DE" sz="2500">
                <a:cs typeface="Times New Roman" panose="02020603050405020304" pitchFamily="18" charset="0"/>
              </a:rPr>
              <a:t>Aber auch solche Eichkurven sind nicht ganz zuverlässig. Weil die Sonnenaktivität schwankt, geben Proben von 1615 vor der Zeitenwende zufällig die gleichen Kohlenstoff-14-Werte wie Pflanzen, die 1515 vor Christus starben.</a:t>
            </a:r>
            <a:r>
              <a:rPr lang="de-DE" altLang="de-DE" sz="2500"/>
              <a:t> </a:t>
            </a:r>
          </a:p>
          <a:p>
            <a:pPr eaLnBrk="1" hangingPunct="1">
              <a:lnSpc>
                <a:spcPct val="90000"/>
              </a:lnSpc>
            </a:pPr>
            <a:endParaRPr lang="de-DE" altLang="de-DE" sz="2800"/>
          </a:p>
        </p:txBody>
      </p:sp>
    </p:spTree>
  </p:cSld>
  <p:clrMapOvr>
    <a:masterClrMapping/>
  </p:clrMapOvr>
  <p:transition>
    <p:pull di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981C09FC-3420-4E07-B448-7C53972239A5}"/>
              </a:ext>
            </a:extLst>
          </p:cNvPr>
          <p:cNvSpPr>
            <a:spLocks noGrp="1" noChangeArrowheads="1"/>
          </p:cNvSpPr>
          <p:nvPr>
            <p:ph type="title"/>
          </p:nvPr>
        </p:nvSpPr>
        <p:spPr/>
        <p:txBody>
          <a:bodyPr/>
          <a:lstStyle/>
          <a:p>
            <a:pPr eaLnBrk="1" hangingPunct="1"/>
            <a:r>
              <a:rPr lang="de-DE" altLang="de-DE"/>
              <a:t>Falsche Radiocarbondatierung</a:t>
            </a:r>
          </a:p>
        </p:txBody>
      </p:sp>
      <p:sp>
        <p:nvSpPr>
          <p:cNvPr id="145411" name="Rectangle 3">
            <a:extLst>
              <a:ext uri="{FF2B5EF4-FFF2-40B4-BE49-F238E27FC236}">
                <a16:creationId xmlns:a16="http://schemas.microsoft.com/office/drawing/2014/main" id="{26BA7B8A-EEBB-462D-B604-C92344FDEEC7}"/>
              </a:ext>
            </a:extLst>
          </p:cNvPr>
          <p:cNvSpPr>
            <a:spLocks noGrp="1" noChangeArrowheads="1"/>
          </p:cNvSpPr>
          <p:nvPr>
            <p:ph type="body" idx="1"/>
          </p:nvPr>
        </p:nvSpPr>
        <p:spPr/>
        <p:txBody>
          <a:bodyPr/>
          <a:lstStyle/>
          <a:p>
            <a:pPr algn="just" eaLnBrk="1" hangingPunct="1"/>
            <a:r>
              <a:rPr lang="de-DE" altLang="de-DE" sz="2800">
                <a:cs typeface="Times New Roman" panose="02020603050405020304" pitchFamily="18" charset="0"/>
              </a:rPr>
              <a:t>Nach der Radiocarbonmethode wurde das GvT in drei Laboren auf einen Entstehungszeitpunkt von 1260 bis 1390 n. Chr. datiert </a:t>
            </a:r>
          </a:p>
          <a:p>
            <a:pPr algn="just" eaLnBrk="1" hangingPunct="1"/>
            <a:r>
              <a:rPr lang="de-DE" altLang="de-DE" sz="2800">
                <a:cs typeface="Times New Roman" panose="02020603050405020304" pitchFamily="18" charset="0"/>
              </a:rPr>
              <a:t>Gegen die Richtigkeit der Radiocarbon-Datierung sprechen jedoch viele Tatsachen</a:t>
            </a:r>
          </a:p>
          <a:p>
            <a:pPr algn="just" eaLnBrk="1" hangingPunct="1"/>
            <a:r>
              <a:rPr lang="de-DE" altLang="de-DE" sz="2800">
                <a:cs typeface="Times New Roman" panose="02020603050405020304" pitchFamily="18" charset="0"/>
              </a:rPr>
              <a:t>So wurden viele Vorgaben über die Probenentnahme nicht eingehalten und widersprüchliche Angaben über Gewinn, Gewicht und Art der Proben und Blindproben  gemacht und die Ergebnisse waren nicht ausreichend signifikant (HF 58-64.68)</a:t>
            </a:r>
          </a:p>
          <a:p>
            <a:pPr eaLnBrk="1" hangingPunct="1"/>
            <a:endParaRPr lang="de-DE" altLang="de-DE"/>
          </a:p>
        </p:txBody>
      </p:sp>
    </p:spTree>
  </p:cSld>
  <p:clrMapOvr>
    <a:masterClrMapping/>
  </p:clrMapOvr>
  <p:transition>
    <p:pull di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el 1">
            <a:extLst>
              <a:ext uri="{FF2B5EF4-FFF2-40B4-BE49-F238E27FC236}">
                <a16:creationId xmlns:a16="http://schemas.microsoft.com/office/drawing/2014/main" id="{0443A9B7-753E-4797-B446-8C04CAE24716}"/>
              </a:ext>
            </a:extLst>
          </p:cNvPr>
          <p:cNvSpPr>
            <a:spLocks noGrp="1" noChangeArrowheads="1"/>
          </p:cNvSpPr>
          <p:nvPr>
            <p:ph type="title"/>
          </p:nvPr>
        </p:nvSpPr>
        <p:spPr/>
        <p:txBody>
          <a:bodyPr/>
          <a:lstStyle/>
          <a:p>
            <a:r>
              <a:rPr lang="de-DE" altLang="de-DE"/>
              <a:t>Falsche Radiocarbondatierung</a:t>
            </a:r>
          </a:p>
        </p:txBody>
      </p:sp>
      <p:sp>
        <p:nvSpPr>
          <p:cNvPr id="146435" name="Inhaltsplatzhalter 2">
            <a:extLst>
              <a:ext uri="{FF2B5EF4-FFF2-40B4-BE49-F238E27FC236}">
                <a16:creationId xmlns:a16="http://schemas.microsoft.com/office/drawing/2014/main" id="{31DEDACF-DFFD-4D3E-98A2-7A7B19890101}"/>
              </a:ext>
            </a:extLst>
          </p:cNvPr>
          <p:cNvSpPr>
            <a:spLocks noGrp="1" noChangeArrowheads="1"/>
          </p:cNvSpPr>
          <p:nvPr>
            <p:ph idx="1"/>
          </p:nvPr>
        </p:nvSpPr>
        <p:spPr/>
        <p:txBody>
          <a:bodyPr/>
          <a:lstStyle/>
          <a:p>
            <a:r>
              <a:rPr lang="de-DE" altLang="de-DE" sz="2600"/>
              <a:t>25 Untersuchungsvorschläge des STURP-Teams wurden fallengelassen und STURP sogar ausgeschlossenvon Punkt 5 des Protokolls: Auswahl der Stellen der Probenentnahme, Herausschneiden der Proben. </a:t>
            </a:r>
          </a:p>
          <a:p>
            <a:r>
              <a:rPr lang="de-DE" altLang="de-DE" sz="2600"/>
              <a:t>Da STURP bereits fünf Tage lang am Tuch gearbeitet hatten, wären sie prädestiniert dafür gewesen, die besten Stellen festzulegen. Auch Grove's Labor musste das Projekt verlassen, so dass nur noch 3 Labore übrig blieben.</a:t>
            </a:r>
          </a:p>
          <a:p>
            <a:endParaRPr lang="de-DE" altLang="de-DE"/>
          </a:p>
        </p:txBody>
      </p:sp>
    </p:spTree>
  </p:cSld>
  <p:clrMapOvr>
    <a:masterClrMapping/>
  </p:clrMapOvr>
  <p:transition>
    <p:pull dir="u"/>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el 1">
            <a:extLst>
              <a:ext uri="{FF2B5EF4-FFF2-40B4-BE49-F238E27FC236}">
                <a16:creationId xmlns:a16="http://schemas.microsoft.com/office/drawing/2014/main" id="{F75BA23B-D535-4A71-805D-09130149C8E8}"/>
              </a:ext>
            </a:extLst>
          </p:cNvPr>
          <p:cNvSpPr>
            <a:spLocks noGrp="1" noChangeArrowheads="1"/>
          </p:cNvSpPr>
          <p:nvPr>
            <p:ph type="title"/>
          </p:nvPr>
        </p:nvSpPr>
        <p:spPr/>
        <p:txBody>
          <a:bodyPr/>
          <a:lstStyle/>
          <a:p>
            <a:r>
              <a:rPr lang="de-DE" altLang="de-DE"/>
              <a:t>Falsche Radiocarbondatierung</a:t>
            </a:r>
          </a:p>
        </p:txBody>
      </p:sp>
      <p:sp>
        <p:nvSpPr>
          <p:cNvPr id="147459" name="Inhaltsplatzhalter 2">
            <a:extLst>
              <a:ext uri="{FF2B5EF4-FFF2-40B4-BE49-F238E27FC236}">
                <a16:creationId xmlns:a16="http://schemas.microsoft.com/office/drawing/2014/main" id="{970789C1-8CD4-40A7-8284-D8F04E841B13}"/>
              </a:ext>
            </a:extLst>
          </p:cNvPr>
          <p:cNvSpPr>
            <a:spLocks noGrp="1" noChangeArrowheads="1"/>
          </p:cNvSpPr>
          <p:nvPr>
            <p:ph idx="1"/>
          </p:nvPr>
        </p:nvSpPr>
        <p:spPr/>
        <p:txBody>
          <a:bodyPr/>
          <a:lstStyle/>
          <a:p>
            <a:r>
              <a:rPr lang="de-DE" altLang="de-DE"/>
              <a:t>Raimund Rogers, Mitglied des STURP-Teams stellte später fest, es wäre die schlechtmöglichste Stelle ausgewählt worden, eine Ecke, an der das Tuch in seiner Geschichte sehr häufig bei Ausstellungen festgehalten wurde und deshalb stark verschmutzt war. Ferner lag es in der Nähe eines Brandflecks.</a:t>
            </a:r>
          </a:p>
          <a:p>
            <a:endParaRPr lang="de-DE" altLang="de-DE"/>
          </a:p>
        </p:txBody>
      </p:sp>
    </p:spTree>
  </p:cSld>
  <p:clrMapOvr>
    <a:masterClrMapping/>
  </p:clrMapOvr>
  <p:transition>
    <p:pull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a:extLst>
              <a:ext uri="{FF2B5EF4-FFF2-40B4-BE49-F238E27FC236}">
                <a16:creationId xmlns:a16="http://schemas.microsoft.com/office/drawing/2014/main" id="{5B5538E2-5395-4CE5-BF11-18F9D860FEA8}"/>
              </a:ext>
            </a:extLst>
          </p:cNvPr>
          <p:cNvSpPr>
            <a:spLocks noGrp="1" noChangeArrowheads="1"/>
          </p:cNvSpPr>
          <p:nvPr>
            <p:ph type="title"/>
          </p:nvPr>
        </p:nvSpPr>
        <p:spPr/>
        <p:txBody>
          <a:bodyPr/>
          <a:lstStyle/>
          <a:p>
            <a:r>
              <a:rPr lang="de-DE" altLang="de-DE" sz="3800" dirty="0"/>
              <a:t>Neutestamentliche Aussagen zum leeren Grab/Grabtuch (Johannes 20)</a:t>
            </a:r>
          </a:p>
        </p:txBody>
      </p:sp>
      <p:sp>
        <p:nvSpPr>
          <p:cNvPr id="10243" name="Inhaltsplatzhalter 2">
            <a:extLst>
              <a:ext uri="{FF2B5EF4-FFF2-40B4-BE49-F238E27FC236}">
                <a16:creationId xmlns:a16="http://schemas.microsoft.com/office/drawing/2014/main" id="{01854B56-BF79-48C2-84B0-DBB77C561771}"/>
              </a:ext>
            </a:extLst>
          </p:cNvPr>
          <p:cNvSpPr>
            <a:spLocks noGrp="1" noChangeArrowheads="1"/>
          </p:cNvSpPr>
          <p:nvPr>
            <p:ph idx="1"/>
          </p:nvPr>
        </p:nvSpPr>
        <p:spPr/>
        <p:txBody>
          <a:bodyPr/>
          <a:lstStyle/>
          <a:p>
            <a:r>
              <a:rPr lang="de-DE" altLang="de-DE" sz="2600" dirty="0"/>
              <a:t>4 Es liefen aber die beiden miteinander, und der andere Jünger lief voraus, schneller als Petrus, und kam als Erster zum Grab, 5 schaut hinein und sieht die Leinentücher liegen; er ging aber nicht hinein. 6 Da kam Simon Petrus ihm nach und ging hinein in das Grab und sieht die Leinentücher liegen, 7 und das Schweißtuch, das auf Jesu Haupt gelegen hatte, nicht bei den Leinentüchern, sondern daneben, zusammengewickelt an einem besonderen Ort. 8 Da ging auch der andere Jünger hinein, der als Erster zum Grab gekommen war, und sah und glaubte. </a:t>
            </a:r>
          </a:p>
        </p:txBody>
      </p:sp>
    </p:spTree>
  </p:cSld>
  <p:clrMapOvr>
    <a:masterClrMapping/>
  </p:clrMapOvr>
  <p:transition>
    <p:pull dir="u"/>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487BDC1F-692C-4498-A45A-3951533C2FF8}"/>
              </a:ext>
            </a:extLst>
          </p:cNvPr>
          <p:cNvSpPr>
            <a:spLocks noGrp="1" noChangeArrowheads="1"/>
          </p:cNvSpPr>
          <p:nvPr>
            <p:ph type="title"/>
          </p:nvPr>
        </p:nvSpPr>
        <p:spPr/>
        <p:txBody>
          <a:bodyPr/>
          <a:lstStyle/>
          <a:p>
            <a:pPr eaLnBrk="1" hangingPunct="1"/>
            <a:r>
              <a:rPr lang="de-DE" altLang="de-DE"/>
              <a:t>Falsche Radiocarbondatierung</a:t>
            </a:r>
          </a:p>
        </p:txBody>
      </p:sp>
      <p:sp>
        <p:nvSpPr>
          <p:cNvPr id="148483" name="Rectangle 3">
            <a:extLst>
              <a:ext uri="{FF2B5EF4-FFF2-40B4-BE49-F238E27FC236}">
                <a16:creationId xmlns:a16="http://schemas.microsoft.com/office/drawing/2014/main" id="{BDF98008-F6E8-415F-A6C4-F27AEDA31A6E}"/>
              </a:ext>
            </a:extLst>
          </p:cNvPr>
          <p:cNvSpPr>
            <a:spLocks noGrp="1" noChangeArrowheads="1"/>
          </p:cNvSpPr>
          <p:nvPr>
            <p:ph type="body" idx="1"/>
          </p:nvPr>
        </p:nvSpPr>
        <p:spPr/>
        <p:txBody>
          <a:bodyPr/>
          <a:lstStyle/>
          <a:p>
            <a:pPr eaLnBrk="1" hangingPunct="1">
              <a:lnSpc>
                <a:spcPct val="90000"/>
              </a:lnSpc>
            </a:pPr>
            <a:r>
              <a:rPr lang="de-DE" altLang="de-DE">
                <a:cs typeface="Times New Roman" panose="02020603050405020304" pitchFamily="18" charset="0"/>
              </a:rPr>
              <a:t>Somit wurden die für den Radicarbon-Test entnommenen Proben von einer Stelle entnommen, an denen das Tuch oft gehalten und mit Bakterien, Pilzen, Verstärkungen, Flicken und eingezogenen Fäden mit neuem Kohlenstoff besonders stark verunreinigt war</a:t>
            </a:r>
            <a:r>
              <a:rPr lang="de-DE" altLang="de-DE"/>
              <a:t> </a:t>
            </a:r>
          </a:p>
          <a:p>
            <a:pPr eaLnBrk="1" hangingPunct="1">
              <a:lnSpc>
                <a:spcPct val="90000"/>
              </a:lnSpc>
            </a:pPr>
            <a:r>
              <a:rPr lang="de-DE" altLang="de-DE">
                <a:cs typeface="Times New Roman" panose="02020603050405020304" pitchFamily="18" charset="0"/>
              </a:rPr>
              <a:t>Viele der Kontaminationen waren - mikroskopisch sichtbar - mit den Tuchfasern verwachsen </a:t>
            </a:r>
          </a:p>
        </p:txBody>
      </p:sp>
    </p:spTree>
  </p:cSld>
  <p:clrMapOvr>
    <a:masterClrMapping/>
  </p:clrMapOvr>
  <p:transition>
    <p:pull dir="u"/>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el 1">
            <a:extLst>
              <a:ext uri="{FF2B5EF4-FFF2-40B4-BE49-F238E27FC236}">
                <a16:creationId xmlns:a16="http://schemas.microsoft.com/office/drawing/2014/main" id="{E29A3ADD-5BA6-4AB2-8D27-E21679DF29EE}"/>
              </a:ext>
            </a:extLst>
          </p:cNvPr>
          <p:cNvSpPr>
            <a:spLocks noGrp="1" noChangeArrowheads="1"/>
          </p:cNvSpPr>
          <p:nvPr>
            <p:ph type="title"/>
          </p:nvPr>
        </p:nvSpPr>
        <p:spPr/>
        <p:txBody>
          <a:bodyPr/>
          <a:lstStyle/>
          <a:p>
            <a:r>
              <a:rPr lang="de-DE" altLang="de-DE"/>
              <a:t>Widerlegung der Kontminations-</a:t>
            </a:r>
            <a:br>
              <a:rPr lang="de-DE" altLang="de-DE"/>
            </a:br>
            <a:r>
              <a:rPr lang="de-DE" altLang="de-DE"/>
              <a:t>Hypothese?</a:t>
            </a:r>
          </a:p>
        </p:txBody>
      </p:sp>
      <p:sp>
        <p:nvSpPr>
          <p:cNvPr id="149507" name="Inhaltsplatzhalter 2">
            <a:extLst>
              <a:ext uri="{FF2B5EF4-FFF2-40B4-BE49-F238E27FC236}">
                <a16:creationId xmlns:a16="http://schemas.microsoft.com/office/drawing/2014/main" id="{F3DC8C4A-6A7C-4084-9ABE-F1790F2E96E7}"/>
              </a:ext>
            </a:extLst>
          </p:cNvPr>
          <p:cNvSpPr>
            <a:spLocks noGrp="1" noChangeArrowheads="1"/>
          </p:cNvSpPr>
          <p:nvPr>
            <p:ph idx="1"/>
          </p:nvPr>
        </p:nvSpPr>
        <p:spPr/>
        <p:txBody>
          <a:bodyPr/>
          <a:lstStyle/>
          <a:p>
            <a:r>
              <a:rPr lang="de-DE" altLang="de-DE" sz="2400"/>
              <a:t>Diese These ist sehr einfach zu widerlegen. Die Verunreinigung müss¬te organischer Natur sein: Pilze, Bakterien. "Normaler" Schmutz enthält keinen Kohlenstoff. Nehmen wir an, dieses Material stammte durch¬schnittlich aus dem Jahr 1800. Danach wurde das Tuch sicherlich so gut aufgehoben, dass kaum mehr Schmutz dazugekommen sein dürfte. Der Anteil des organischen kontaminierten Materials müsste mehr als das Zweieinhalbfache des Originaltuches ausmachen, um das Ergebnis einer C14-Untersuchung vom Jahr 30 auf das Jahr 1300 zu verschieben. Das ist völlig unmöglich (HF 65)</a:t>
            </a:r>
          </a:p>
        </p:txBody>
      </p:sp>
    </p:spTree>
  </p:cSld>
  <p:clrMapOvr>
    <a:masterClrMapping/>
  </p:clrMapOvr>
  <p:transition>
    <p:pull dir="u"/>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CBCF1CFB-6037-4580-B270-47DAFBD2C010}"/>
              </a:ext>
            </a:extLst>
          </p:cNvPr>
          <p:cNvSpPr>
            <a:spLocks noGrp="1" noChangeArrowheads="1"/>
          </p:cNvSpPr>
          <p:nvPr>
            <p:ph type="title"/>
          </p:nvPr>
        </p:nvSpPr>
        <p:spPr/>
        <p:txBody>
          <a:bodyPr/>
          <a:lstStyle/>
          <a:p>
            <a:pPr eaLnBrk="1" hangingPunct="1"/>
            <a:r>
              <a:rPr lang="de-DE" altLang="de-DE"/>
              <a:t>Falsche Radiocarbondatierung</a:t>
            </a:r>
          </a:p>
        </p:txBody>
      </p:sp>
      <p:sp>
        <p:nvSpPr>
          <p:cNvPr id="150531" name="Rectangle 3">
            <a:extLst>
              <a:ext uri="{FF2B5EF4-FFF2-40B4-BE49-F238E27FC236}">
                <a16:creationId xmlns:a16="http://schemas.microsoft.com/office/drawing/2014/main" id="{5C9910DB-6A6E-4D28-B75D-1DE44D5F04EE}"/>
              </a:ext>
            </a:extLst>
          </p:cNvPr>
          <p:cNvSpPr>
            <a:spLocks noGrp="1" noChangeArrowheads="1"/>
          </p:cNvSpPr>
          <p:nvPr>
            <p:ph type="body" idx="1"/>
          </p:nvPr>
        </p:nvSpPr>
        <p:spPr/>
        <p:txBody>
          <a:bodyPr/>
          <a:lstStyle/>
          <a:p>
            <a:pPr eaLnBrk="1" hangingPunct="1">
              <a:lnSpc>
                <a:spcPct val="90000"/>
              </a:lnSpc>
            </a:pPr>
            <a:r>
              <a:rPr lang="de-DE" altLang="de-DE">
                <a:cs typeface="Times New Roman" panose="02020603050405020304" pitchFamily="18" charset="0"/>
              </a:rPr>
              <a:t>Das Durchschnittsgewicht des GvT liegt bei 20-23 mg/cm², während die für die RC-Methode benutzten Stücke mehr als 42 mg/cm² wogen. </a:t>
            </a:r>
          </a:p>
          <a:p>
            <a:pPr eaLnBrk="1" hangingPunct="1">
              <a:lnSpc>
                <a:spcPct val="90000"/>
              </a:lnSpc>
            </a:pPr>
            <a:r>
              <a:rPr lang="de-DE" altLang="de-DE">
                <a:cs typeface="Times New Roman" panose="02020603050405020304" pitchFamily="18" charset="0"/>
              </a:rPr>
              <a:t>Ein Teilstück der RC-Datierung wog gar 17,85 mg/cm² mehr - was alles für angelagerte Fremdstoffe, wozu besonders das Ausbesserungsmaterial aus sehr ähnlichem Leinen zählt, spricht</a:t>
            </a:r>
            <a:r>
              <a:rPr lang="de-DE" altLang="de-DE"/>
              <a:t> </a:t>
            </a:r>
          </a:p>
        </p:txBody>
      </p:sp>
    </p:spTree>
  </p:cSld>
  <p:clrMapOvr>
    <a:masterClrMapping/>
  </p:clrMapOvr>
  <p:transition>
    <p:pull dir="u"/>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BDF96AC9-2164-4921-B4B8-AD2F53DAD692}"/>
              </a:ext>
            </a:extLst>
          </p:cNvPr>
          <p:cNvSpPr>
            <a:spLocks noGrp="1" noChangeArrowheads="1"/>
          </p:cNvSpPr>
          <p:nvPr>
            <p:ph type="title"/>
          </p:nvPr>
        </p:nvSpPr>
        <p:spPr/>
        <p:txBody>
          <a:bodyPr/>
          <a:lstStyle/>
          <a:p>
            <a:pPr eaLnBrk="1" hangingPunct="1"/>
            <a:r>
              <a:rPr lang="de-DE" altLang="de-DE"/>
              <a:t>Falsche Radiocarbondatierung</a:t>
            </a:r>
          </a:p>
        </p:txBody>
      </p:sp>
      <p:sp>
        <p:nvSpPr>
          <p:cNvPr id="151555" name="Rectangle 3">
            <a:extLst>
              <a:ext uri="{FF2B5EF4-FFF2-40B4-BE49-F238E27FC236}">
                <a16:creationId xmlns:a16="http://schemas.microsoft.com/office/drawing/2014/main" id="{F71BD4F2-24DF-469C-A59A-33B62DF603B1}"/>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Forschungsergebnisse zeigten, daß die Probe, die damals dem Tuch entnommen wurde, von einem aufgenähten Flicken stammte, der nach Beschädigung des Tuches- vermutlich in Frankreich ‑ angebracht wurde. </a:t>
            </a:r>
          </a:p>
          <a:p>
            <a:pPr eaLnBrk="1" hangingPunct="1"/>
            <a:r>
              <a:rPr lang="de-DE" altLang="de-DE">
                <a:cs typeface="Times New Roman" panose="02020603050405020304" pitchFamily="18" charset="0"/>
              </a:rPr>
              <a:t>Das wird aber von der Textilrestauratorin Dr. Flury-Lemberg bestritten (HF 66)</a:t>
            </a:r>
          </a:p>
        </p:txBody>
      </p:sp>
    </p:spTree>
  </p:cSld>
  <p:clrMapOvr>
    <a:masterClrMapping/>
  </p:clrMapOvr>
  <p:transition>
    <p:pull dir="u"/>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D9D52814-538C-456B-A70A-3A559B3515EF}"/>
              </a:ext>
            </a:extLst>
          </p:cNvPr>
          <p:cNvSpPr>
            <a:spLocks noGrp="1" noChangeArrowheads="1"/>
          </p:cNvSpPr>
          <p:nvPr>
            <p:ph type="title"/>
          </p:nvPr>
        </p:nvSpPr>
        <p:spPr/>
        <p:txBody>
          <a:bodyPr/>
          <a:lstStyle/>
          <a:p>
            <a:pPr eaLnBrk="1" hangingPunct="1"/>
            <a:r>
              <a:rPr lang="de-DE" altLang="de-DE"/>
              <a:t>Falsche Radiocarbondatierung</a:t>
            </a:r>
          </a:p>
        </p:txBody>
      </p:sp>
      <p:sp>
        <p:nvSpPr>
          <p:cNvPr id="152579" name="Rectangle 3">
            <a:extLst>
              <a:ext uri="{FF2B5EF4-FFF2-40B4-BE49-F238E27FC236}">
                <a16:creationId xmlns:a16="http://schemas.microsoft.com/office/drawing/2014/main" id="{2C5DB899-2CEF-44F1-880B-9E26009AAE81}"/>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Auf jeden Fall wurden die Proben von der am schlechtesten geeigneten Stelle genommen, da es dort durch Halten, Brände, Löschwasser, Kerzen und sogar von einem Hollandtuch aus dem 16 Jh. und einer Seidenumhüllung aus dem 19 Jh. Berührt worden war; eigentlich hätte man die Proben von mehreren Stellen und eben nicht von nur einer Stelle entnehmen sollen, um die Kontaminationsgefahr zu verringern </a:t>
            </a:r>
          </a:p>
          <a:p>
            <a:pPr eaLnBrk="1" hangingPunct="1">
              <a:lnSpc>
                <a:spcPct val="90000"/>
              </a:lnSpc>
            </a:pPr>
            <a:r>
              <a:rPr lang="de-DE" altLang="de-DE" sz="2800">
                <a:cs typeface="Times New Roman" panose="02020603050405020304" pitchFamily="18" charset="0"/>
              </a:rPr>
              <a:t>Brennende Kerzen gaben zu den Ausstellungszeiten des GvT mirokristallinen Kohlenstoff an dieses ab </a:t>
            </a:r>
          </a:p>
          <a:p>
            <a:pPr eaLnBrk="1" hangingPunct="1">
              <a:lnSpc>
                <a:spcPct val="90000"/>
              </a:lnSpc>
            </a:pPr>
            <a:endParaRPr lang="de-DE" altLang="de-DE" sz="2800">
              <a:cs typeface="Times New Roman" panose="02020603050405020304" pitchFamily="18" charset="0"/>
            </a:endParaRPr>
          </a:p>
        </p:txBody>
      </p:sp>
    </p:spTree>
  </p:cSld>
  <p:clrMapOvr>
    <a:masterClrMapping/>
  </p:clrMapOvr>
  <p:transition>
    <p:pull dir="u"/>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78485174-A639-43C9-91FA-814F2663A077}"/>
              </a:ext>
            </a:extLst>
          </p:cNvPr>
          <p:cNvSpPr>
            <a:spLocks noGrp="1" noChangeArrowheads="1"/>
          </p:cNvSpPr>
          <p:nvPr>
            <p:ph type="title"/>
          </p:nvPr>
        </p:nvSpPr>
        <p:spPr/>
        <p:txBody>
          <a:bodyPr/>
          <a:lstStyle/>
          <a:p>
            <a:pPr eaLnBrk="1" hangingPunct="1"/>
            <a:r>
              <a:rPr lang="de-DE" altLang="de-DE"/>
              <a:t>Falsche Radiocarbondatierung</a:t>
            </a:r>
          </a:p>
        </p:txBody>
      </p:sp>
      <p:sp>
        <p:nvSpPr>
          <p:cNvPr id="153603" name="Rectangle 3">
            <a:extLst>
              <a:ext uri="{FF2B5EF4-FFF2-40B4-BE49-F238E27FC236}">
                <a16:creationId xmlns:a16="http://schemas.microsoft.com/office/drawing/2014/main" id="{6D6202E6-854D-41E0-8467-E523B37F8FB8}"/>
              </a:ext>
            </a:extLst>
          </p:cNvPr>
          <p:cNvSpPr>
            <a:spLocks noGrp="1" noChangeArrowheads="1"/>
          </p:cNvSpPr>
          <p:nvPr>
            <p:ph type="body" idx="1"/>
          </p:nvPr>
        </p:nvSpPr>
        <p:spPr>
          <a:xfrm>
            <a:off x="1219200" y="1676400"/>
            <a:ext cx="7772400" cy="4495800"/>
          </a:xfrm>
        </p:spPr>
        <p:txBody>
          <a:bodyPr/>
          <a:lstStyle/>
          <a:p>
            <a:pPr eaLnBrk="1" hangingPunct="1"/>
            <a:r>
              <a:rPr lang="de-DE" altLang="de-DE" sz="2800">
                <a:cs typeface="Times New Roman" panose="02020603050405020304" pitchFamily="18" charset="0"/>
              </a:rPr>
              <a:t>Das Körperbild ist wohl aus größeren und 'virulenteren' Konzentrationen einer von Bakterien und Pilzen gebildeten Schicht entstanden, die auch Eisenoxidpartikel enthält </a:t>
            </a:r>
          </a:p>
          <a:p>
            <a:pPr eaLnBrk="1" hangingPunct="1"/>
            <a:r>
              <a:rPr lang="de-DE" altLang="de-DE" sz="2800">
                <a:cs typeface="Times New Roman" panose="02020603050405020304" pitchFamily="18" charset="0"/>
              </a:rPr>
              <a:t>Die Radiocarbon-Methode hat dementsprechend auch eine echte Maya-Plastik wegen eines organischen Überzuges aus Bakterien fehldatiert (und als Fälschung behauptet).</a:t>
            </a:r>
          </a:p>
        </p:txBody>
      </p:sp>
    </p:spTree>
  </p:cSld>
  <p:clrMapOvr>
    <a:masterClrMapping/>
  </p:clrMapOvr>
  <p:transition>
    <p:pull dir="u"/>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BEB203D7-B199-4424-8902-93FDB313457F}"/>
              </a:ext>
            </a:extLst>
          </p:cNvPr>
          <p:cNvSpPr>
            <a:spLocks noGrp="1" noChangeArrowheads="1"/>
          </p:cNvSpPr>
          <p:nvPr>
            <p:ph type="title"/>
          </p:nvPr>
        </p:nvSpPr>
        <p:spPr/>
        <p:txBody>
          <a:bodyPr/>
          <a:lstStyle/>
          <a:p>
            <a:pPr eaLnBrk="1" hangingPunct="1"/>
            <a:r>
              <a:rPr lang="de-DE" altLang="de-DE"/>
              <a:t>Falsche Radiocarbondatierung</a:t>
            </a:r>
          </a:p>
        </p:txBody>
      </p:sp>
      <p:sp>
        <p:nvSpPr>
          <p:cNvPr id="154627" name="Rectangle 3">
            <a:extLst>
              <a:ext uri="{FF2B5EF4-FFF2-40B4-BE49-F238E27FC236}">
                <a16:creationId xmlns:a16="http://schemas.microsoft.com/office/drawing/2014/main" id="{89069C6B-759D-4AD1-8FD6-5B07FAF158F1}"/>
              </a:ext>
            </a:extLst>
          </p:cNvPr>
          <p:cNvSpPr>
            <a:spLocks noGrp="1" noChangeArrowheads="1"/>
          </p:cNvSpPr>
          <p:nvPr>
            <p:ph type="body" idx="1"/>
          </p:nvPr>
        </p:nvSpPr>
        <p:spPr/>
        <p:txBody>
          <a:bodyPr/>
          <a:lstStyle/>
          <a:p>
            <a:pPr algn="just" eaLnBrk="1" hangingPunct="1">
              <a:lnSpc>
                <a:spcPct val="90000"/>
              </a:lnSpc>
            </a:pPr>
            <a:r>
              <a:rPr lang="de-DE" altLang="de-DE" sz="2600">
                <a:cs typeface="Times New Roman" panose="02020603050405020304" pitchFamily="18" charset="0"/>
              </a:rPr>
              <a:t>Auch die Fasern des Grabtuches sind von (mikroskopisch nachgewiesenenem) durchsichtigem (und dadurch als solches nicht leicht erkennbarem) organischem Material umhüllt, das Millionen von Mikroorganismen (Pilze und Bakterien) produziert, die immer noch aktiv sind und somit einen hohen Gehalt an jungem C-14-Isotopen mitbringen. Die von den drei Laboren 1988 durchgeführte Reinigung mit einer Mischung aus Salzsäure und Natriumhydroxid (Ätznatron) hat diese Schicht NACHWEISLICH (später experimentell an einem Grabtuch-Stück bewiesen) nicht aufgelöst, vielmehr hat sich dadurch die Zellulose des Flachses teilweise gelöst, wodurch die Kontamination zunahm</a:t>
            </a:r>
            <a:r>
              <a:rPr lang="de-DE" altLang="de-DE" sz="2600"/>
              <a:t> </a:t>
            </a:r>
          </a:p>
        </p:txBody>
      </p:sp>
    </p:spTree>
  </p:cSld>
  <p:clrMapOvr>
    <a:masterClrMapping/>
  </p:clrMapOvr>
  <p:transition>
    <p:pull dir="u"/>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88AFCFDC-F439-47A4-8CF6-855522C137D9}"/>
              </a:ext>
            </a:extLst>
          </p:cNvPr>
          <p:cNvSpPr>
            <a:spLocks noGrp="1" noChangeArrowheads="1"/>
          </p:cNvSpPr>
          <p:nvPr>
            <p:ph type="title"/>
          </p:nvPr>
        </p:nvSpPr>
        <p:spPr/>
        <p:txBody>
          <a:bodyPr/>
          <a:lstStyle/>
          <a:p>
            <a:pPr eaLnBrk="1" hangingPunct="1"/>
            <a:r>
              <a:rPr lang="de-DE" altLang="de-DE"/>
              <a:t>Falsche Radiocarbondatierung</a:t>
            </a:r>
          </a:p>
        </p:txBody>
      </p:sp>
      <p:sp>
        <p:nvSpPr>
          <p:cNvPr id="155651" name="Rectangle 3">
            <a:extLst>
              <a:ext uri="{FF2B5EF4-FFF2-40B4-BE49-F238E27FC236}">
                <a16:creationId xmlns:a16="http://schemas.microsoft.com/office/drawing/2014/main" id="{0E4A4F33-3F90-4691-9005-4167CBAD8BF8}"/>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Tatsächlich können Leinenfasern in der Hitze mit Wasser und CO² reagieren, so daß sich der C-14-Gehalt der Faser dem C-14-Gehalt in der Atmosphäre der Brandnacht 1532 angeglichen hat (Waldstein 52)</a:t>
            </a:r>
          </a:p>
        </p:txBody>
      </p:sp>
    </p:spTree>
  </p:cSld>
  <p:clrMapOvr>
    <a:masterClrMapping/>
  </p:clrMapOvr>
  <p:transition>
    <p:pull di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EFBCD852-8DEF-4B8F-ACD8-1490B836C75F}"/>
              </a:ext>
            </a:extLst>
          </p:cNvPr>
          <p:cNvSpPr>
            <a:spLocks noGrp="1" noChangeArrowheads="1"/>
          </p:cNvSpPr>
          <p:nvPr>
            <p:ph type="title"/>
          </p:nvPr>
        </p:nvSpPr>
        <p:spPr/>
        <p:txBody>
          <a:bodyPr/>
          <a:lstStyle/>
          <a:p>
            <a:pPr eaLnBrk="1" hangingPunct="1"/>
            <a:r>
              <a:rPr lang="de-DE" altLang="de-DE"/>
              <a:t>Falsche Radiocarbondatierung</a:t>
            </a:r>
          </a:p>
        </p:txBody>
      </p:sp>
      <p:sp>
        <p:nvSpPr>
          <p:cNvPr id="156675" name="Rectangle 3">
            <a:extLst>
              <a:ext uri="{FF2B5EF4-FFF2-40B4-BE49-F238E27FC236}">
                <a16:creationId xmlns:a16="http://schemas.microsoft.com/office/drawing/2014/main" id="{D9301F09-965B-4AF4-8664-BD8026D14784}"/>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Auch experimentell konnte  die Radiocarbonmethode wiederlegt werden: </a:t>
            </a:r>
          </a:p>
          <a:p>
            <a:pPr eaLnBrk="1" hangingPunct="1">
              <a:lnSpc>
                <a:spcPct val="90000"/>
              </a:lnSpc>
            </a:pPr>
            <a:r>
              <a:rPr lang="de-DE" altLang="de-DE" sz="2800">
                <a:cs typeface="Times New Roman" panose="02020603050405020304" pitchFamily="18" charset="0"/>
              </a:rPr>
              <a:t>So wurde in einem Experiment ein archäologisch gesichert 200 Jahre altes Leinen aus Judäa experimentell denselben Bedingungen wie das GvT ausgesetzt wurde (erhitztes Gas, Partikel aus der Umhüllung, Silber, Holz, Seide, Wasserdampf); in dieser Mischung blieb das Tuch etwa eine Stunde eingeschlossen. Danach wurde nach der GvT-RC-Methode das Alter bestimmt, das jetzt einige hundert (genauso wie das GvT! 1400) Jahre jünger war, weil sich jüngerer Kohlenstoff eingelagert hatte</a:t>
            </a:r>
            <a:r>
              <a:rPr lang="de-DE" altLang="de-DE" sz="2800"/>
              <a:t> </a:t>
            </a:r>
          </a:p>
          <a:p>
            <a:pPr eaLnBrk="1" hangingPunct="1">
              <a:lnSpc>
                <a:spcPct val="90000"/>
              </a:lnSpc>
            </a:pPr>
            <a:endParaRPr lang="de-DE" altLang="de-DE" sz="2800"/>
          </a:p>
        </p:txBody>
      </p:sp>
    </p:spTree>
  </p:cSld>
  <p:clrMapOvr>
    <a:masterClrMapping/>
  </p:clrMapOvr>
  <p:transition>
    <p:pull dir="u"/>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2D704135-C3C4-4A02-B973-E2E346A8F858}"/>
              </a:ext>
            </a:extLst>
          </p:cNvPr>
          <p:cNvSpPr>
            <a:spLocks noGrp="1" noChangeArrowheads="1"/>
          </p:cNvSpPr>
          <p:nvPr>
            <p:ph type="title"/>
          </p:nvPr>
        </p:nvSpPr>
        <p:spPr/>
        <p:txBody>
          <a:bodyPr/>
          <a:lstStyle/>
          <a:p>
            <a:pPr eaLnBrk="1" hangingPunct="1"/>
            <a:r>
              <a:rPr lang="de-DE" altLang="de-DE"/>
              <a:t>Falsche Radiocarbondatierung</a:t>
            </a:r>
          </a:p>
        </p:txBody>
      </p:sp>
      <p:sp>
        <p:nvSpPr>
          <p:cNvPr id="157699" name="Rectangle 3">
            <a:extLst>
              <a:ext uri="{FF2B5EF4-FFF2-40B4-BE49-F238E27FC236}">
                <a16:creationId xmlns:a16="http://schemas.microsoft.com/office/drawing/2014/main" id="{A443C305-29A7-4484-842E-1FE279E61709}"/>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1989 wurde ein Reihentest von 38 verschiedenen Radiocarboninstituten (die nach der Alten Gaszählermethode oder der neuen BMS-Methode arbeiteten) durchgeführt.</a:t>
            </a:r>
          </a:p>
          <a:p>
            <a:pPr eaLnBrk="1" hangingPunct="1">
              <a:lnSpc>
                <a:spcPct val="90000"/>
              </a:lnSpc>
            </a:pPr>
            <a:r>
              <a:rPr lang="de-DE" altLang="de-DE" sz="2800">
                <a:cs typeface="Times New Roman" panose="02020603050405020304" pitchFamily="18" charset="0"/>
              </a:rPr>
              <a:t>Nur sieben Labors lieferten zufriedenstellende Ergebnisse</a:t>
            </a:r>
          </a:p>
          <a:p>
            <a:pPr eaLnBrk="1" hangingPunct="1">
              <a:lnSpc>
                <a:spcPct val="90000"/>
              </a:lnSpc>
            </a:pPr>
            <a:r>
              <a:rPr lang="de-DE" altLang="de-DE" sz="2800">
                <a:cs typeface="Times New Roman" panose="02020603050405020304" pitchFamily="18" charset="0"/>
              </a:rPr>
              <a:t>Die faktischen Fehler waren durchschnittlich zwei-bis dreimal höher als die von den Forschungslabors angesetzte Schwankungsbreite.</a:t>
            </a:r>
          </a:p>
          <a:p>
            <a:pPr eaLnBrk="1" hangingPunct="1">
              <a:lnSpc>
                <a:spcPct val="90000"/>
              </a:lnSpc>
            </a:pPr>
            <a:r>
              <a:rPr lang="de-DE" altLang="de-DE" sz="2800">
                <a:cs typeface="Times New Roman" panose="02020603050405020304" pitchFamily="18" charset="0"/>
              </a:rPr>
              <a:t>Am schlechtesten schnitt die BMS-Methode ab, nach der das Alter der GvT bestimmt worden war</a:t>
            </a:r>
            <a:r>
              <a:rPr lang="de-DE" altLang="de-DE" sz="2800"/>
              <a:t> </a:t>
            </a:r>
            <a:endParaRPr lang="de-DE" altLang="de-DE">
              <a:cs typeface="Times New Roman" panose="02020603050405020304" pitchFamily="18" charset="0"/>
            </a:endParaRPr>
          </a:p>
          <a:p>
            <a:pPr eaLnBrk="1" hangingPunct="1">
              <a:lnSpc>
                <a:spcPct val="90000"/>
              </a:lnSpc>
            </a:pPr>
            <a:endParaRPr lang="de-DE" altLang="de-DE"/>
          </a:p>
        </p:txBody>
      </p:sp>
    </p:spTree>
  </p:cSld>
  <p:clrMapOvr>
    <a:masterClrMapping/>
  </p:clrMapOvr>
  <p:transition>
    <p:pull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a:extLst>
              <a:ext uri="{FF2B5EF4-FFF2-40B4-BE49-F238E27FC236}">
                <a16:creationId xmlns:a16="http://schemas.microsoft.com/office/drawing/2014/main" id="{E8F68219-C5E4-496D-BD36-B7ABEA18F25C}"/>
              </a:ext>
            </a:extLst>
          </p:cNvPr>
          <p:cNvSpPr>
            <a:spLocks noGrp="1" noChangeArrowheads="1"/>
          </p:cNvSpPr>
          <p:nvPr>
            <p:ph type="title"/>
          </p:nvPr>
        </p:nvSpPr>
        <p:spPr/>
        <p:txBody>
          <a:bodyPr/>
          <a:lstStyle/>
          <a:p>
            <a:r>
              <a:rPr lang="de-DE" altLang="de-DE" dirty="0"/>
              <a:t>Neutestamentliche Aussagen zur Auferstehung (Markus 16)</a:t>
            </a:r>
          </a:p>
        </p:txBody>
      </p:sp>
      <p:sp>
        <p:nvSpPr>
          <p:cNvPr id="11267" name="Inhaltsplatzhalter 2">
            <a:extLst>
              <a:ext uri="{FF2B5EF4-FFF2-40B4-BE49-F238E27FC236}">
                <a16:creationId xmlns:a16="http://schemas.microsoft.com/office/drawing/2014/main" id="{A4E82652-FBDD-4210-8337-7FF74AD38E07}"/>
              </a:ext>
            </a:extLst>
          </p:cNvPr>
          <p:cNvSpPr>
            <a:spLocks noGrp="1" noChangeArrowheads="1"/>
          </p:cNvSpPr>
          <p:nvPr>
            <p:ph idx="1"/>
          </p:nvPr>
        </p:nvSpPr>
        <p:spPr/>
        <p:txBody>
          <a:bodyPr/>
          <a:lstStyle/>
          <a:p>
            <a:r>
              <a:rPr lang="de-DE" altLang="de-DE" sz="2600"/>
              <a:t>1 Und als der Sabbat vergangen war, kauften Maria Magdalena und Maria, die Mutter des Jakobus, und Salome wohlriechende Öle, um hinzugehen und ihn zu salben. 2 Und sie kamen zum Grab am ersten Tag der Woche, sehr früh, als die Sonne aufging. 3 Und sie sprachen untereinander: Wer wälzt uns den Stein von des Grabes Tür? 4 Und sie sahen hin und wurden gewahr, dass der Stein weggewälzt war; denn er war sehr groß. 5 Und sie gingen hinein in das Grab und sahen einen Jüngling zur rechten Hand sitzen, der hatte ein langes weißes Gewand an, und sie entsetzten sich. </a:t>
            </a:r>
          </a:p>
        </p:txBody>
      </p:sp>
    </p:spTree>
  </p:cSld>
  <p:clrMapOvr>
    <a:masterClrMapping/>
  </p:clrMapOvr>
  <p:transition>
    <p:pull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89FE790D-4F99-4ED1-8F9D-B22353A66F5F}"/>
              </a:ext>
            </a:extLst>
          </p:cNvPr>
          <p:cNvSpPr>
            <a:spLocks noGrp="1" noChangeArrowheads="1"/>
          </p:cNvSpPr>
          <p:nvPr>
            <p:ph type="title"/>
          </p:nvPr>
        </p:nvSpPr>
        <p:spPr/>
        <p:txBody>
          <a:bodyPr/>
          <a:lstStyle/>
          <a:p>
            <a:pPr eaLnBrk="1" hangingPunct="1"/>
            <a:r>
              <a:rPr lang="de-DE" altLang="de-DE"/>
              <a:t>Falsche Radiocarbondatierung</a:t>
            </a:r>
          </a:p>
        </p:txBody>
      </p:sp>
      <p:sp>
        <p:nvSpPr>
          <p:cNvPr id="158723" name="Rectangle 3">
            <a:extLst>
              <a:ext uri="{FF2B5EF4-FFF2-40B4-BE49-F238E27FC236}">
                <a16:creationId xmlns:a16="http://schemas.microsoft.com/office/drawing/2014/main" id="{C2E9EFFE-CB5B-4FD8-AE89-8D3D6F739396}"/>
              </a:ext>
            </a:extLst>
          </p:cNvPr>
          <p:cNvSpPr>
            <a:spLocks noGrp="1" noChangeArrowheads="1"/>
          </p:cNvSpPr>
          <p:nvPr>
            <p:ph type="body" idx="1"/>
          </p:nvPr>
        </p:nvSpPr>
        <p:spPr/>
        <p:txBody>
          <a:bodyPr/>
          <a:lstStyle/>
          <a:p>
            <a:pPr eaLnBrk="1" hangingPunct="1"/>
            <a:r>
              <a:rPr lang="de-DE" altLang="de-DE" sz="2800">
                <a:cs typeface="Times New Roman" panose="02020603050405020304" pitchFamily="18" charset="0"/>
              </a:rPr>
              <a:t>Die Radiocarbon-Methode datierte  Mumien-Binden manchmal bis zu 1000 Jahre jünger als die Leiche/Mumie selbst. </a:t>
            </a:r>
          </a:p>
          <a:p>
            <a:pPr eaLnBrk="1" hangingPunct="1"/>
            <a:r>
              <a:rPr lang="de-DE" altLang="de-DE" sz="2800">
                <a:cs typeface="Times New Roman" panose="02020603050405020304" pitchFamily="18" charset="0"/>
              </a:rPr>
              <a:t>So wurden auch die Mumienbinden des heiligen ägyptischen Ibis-Vogels (384-170 v Chr.) nach derselben Vorbehandlung wie das GvT um 500 Jahre jünger als das Ibis-Gewebe selbst (829-795 v.Chr.) datiert, obwohl diese Binden wegen der Aufbewahrung in trockenem Klima keine so dicke organische Schicht wie das GvT aufwiesen </a:t>
            </a:r>
          </a:p>
        </p:txBody>
      </p:sp>
    </p:spTree>
  </p:cSld>
  <p:clrMapOvr>
    <a:masterClrMapping/>
  </p:clrMapOvr>
  <p:transition>
    <p:pull dir="u"/>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AA422D74-16C8-49D8-84DC-107499A8ADF4}"/>
              </a:ext>
            </a:extLst>
          </p:cNvPr>
          <p:cNvSpPr>
            <a:spLocks noGrp="1" noChangeArrowheads="1"/>
          </p:cNvSpPr>
          <p:nvPr>
            <p:ph type="title"/>
          </p:nvPr>
        </p:nvSpPr>
        <p:spPr/>
        <p:txBody>
          <a:bodyPr/>
          <a:lstStyle/>
          <a:p>
            <a:pPr eaLnBrk="1" hangingPunct="1"/>
            <a:r>
              <a:rPr lang="de-DE" altLang="de-DE"/>
              <a:t>Falsche Radiocarbondatierung</a:t>
            </a:r>
          </a:p>
        </p:txBody>
      </p:sp>
      <p:sp>
        <p:nvSpPr>
          <p:cNvPr id="159747" name="Rectangle 3">
            <a:extLst>
              <a:ext uri="{FF2B5EF4-FFF2-40B4-BE49-F238E27FC236}">
                <a16:creationId xmlns:a16="http://schemas.microsoft.com/office/drawing/2014/main" id="{4F836BF2-38C5-43CA-A871-DAF03448DCA4}"/>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Die Fehlerhaftigkeit der Radiocarbonmethode zeigt sich auch darin, daß der Lindow Man, ein 1984 im Moor gefundenes englisches Kreuzigungsopfer, von 3 verschiedenen Radiocarbon-Labors auf das 3. Jh. vor und das 1. und das 5 Jh. n.Chr. datiert wurde, wobei jedes Labor angab, maximal einen Fehler von +/- 100 Jahren machen zu können</a:t>
            </a:r>
            <a:r>
              <a:rPr lang="de-DE" altLang="de-DE"/>
              <a:t> </a:t>
            </a:r>
          </a:p>
        </p:txBody>
      </p:sp>
    </p:spTree>
  </p:cSld>
  <p:clrMapOvr>
    <a:masterClrMapping/>
  </p:clrMapOvr>
  <p:transition>
    <p:pull dir="u"/>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766ED240-53EF-435D-A8D0-B7509DD51005}"/>
              </a:ext>
            </a:extLst>
          </p:cNvPr>
          <p:cNvSpPr>
            <a:spLocks noGrp="1" noChangeArrowheads="1"/>
          </p:cNvSpPr>
          <p:nvPr>
            <p:ph type="title"/>
          </p:nvPr>
        </p:nvSpPr>
        <p:spPr/>
        <p:txBody>
          <a:bodyPr/>
          <a:lstStyle/>
          <a:p>
            <a:pPr eaLnBrk="1" hangingPunct="1"/>
            <a:r>
              <a:rPr lang="de-DE" altLang="de-DE"/>
              <a:t>Falsche Radiocarbondatierung</a:t>
            </a:r>
          </a:p>
        </p:txBody>
      </p:sp>
      <p:sp>
        <p:nvSpPr>
          <p:cNvPr id="160771" name="Rectangle 3">
            <a:extLst>
              <a:ext uri="{FF2B5EF4-FFF2-40B4-BE49-F238E27FC236}">
                <a16:creationId xmlns:a16="http://schemas.microsoft.com/office/drawing/2014/main" id="{88FC9879-1138-4DC9-B2F0-9870D7B9E98D}"/>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Der Leiter des Züricher Laboratoriums (Wölfli) hatte außerdem ein 50 Jahre altes Tischtuch seiner Mutter mit dem Radiocarbontest auf ein Alter von 350 Jahren datiert - und dies mit der Verwendung von Waschmitteln erklärt - was die Kontaminations-Hypothese stärkt</a:t>
            </a:r>
            <a:r>
              <a:rPr lang="de-DE" altLang="de-DE"/>
              <a:t> </a:t>
            </a:r>
          </a:p>
        </p:txBody>
      </p:sp>
    </p:spTree>
  </p:cSld>
  <p:clrMapOvr>
    <a:masterClrMapping/>
  </p:clrMapOvr>
  <p:transition>
    <p:pull dir="u"/>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56E9B28B-CE46-4134-8449-AE69FC04EE7B}"/>
              </a:ext>
            </a:extLst>
          </p:cNvPr>
          <p:cNvSpPr>
            <a:spLocks noGrp="1" noChangeArrowheads="1"/>
          </p:cNvSpPr>
          <p:nvPr>
            <p:ph type="title"/>
          </p:nvPr>
        </p:nvSpPr>
        <p:spPr/>
        <p:txBody>
          <a:bodyPr/>
          <a:lstStyle/>
          <a:p>
            <a:pPr eaLnBrk="1" hangingPunct="1"/>
            <a:r>
              <a:rPr lang="de-DE" altLang="de-DE"/>
              <a:t>Falsche Radiocarbondatierung</a:t>
            </a:r>
          </a:p>
        </p:txBody>
      </p:sp>
      <p:sp>
        <p:nvSpPr>
          <p:cNvPr id="161795" name="Rectangle 3">
            <a:extLst>
              <a:ext uri="{FF2B5EF4-FFF2-40B4-BE49-F238E27FC236}">
                <a16:creationId xmlns:a16="http://schemas.microsoft.com/office/drawing/2014/main" id="{4BCB96DB-EB8D-46FB-8EBD-AB9C4D11AA1E}"/>
              </a:ext>
            </a:extLst>
          </p:cNvPr>
          <p:cNvSpPr>
            <a:spLocks noGrp="1" noChangeArrowheads="1"/>
          </p:cNvSpPr>
          <p:nvPr>
            <p:ph type="body" idx="1"/>
          </p:nvPr>
        </p:nvSpPr>
        <p:spPr/>
        <p:txBody>
          <a:bodyPr/>
          <a:lstStyle/>
          <a:p>
            <a:pPr algn="just" eaLnBrk="1" hangingPunct="1"/>
            <a:r>
              <a:rPr lang="de-DE" altLang="de-DE" sz="3600">
                <a:cs typeface="Times New Roman" panose="02020603050405020304" pitchFamily="18" charset="0"/>
              </a:rPr>
              <a:t>Somit liegen C‑14‑Messungen immer mal wieder daneben ‑ selbst deren Entwickler, Nobelpreisträger Willard Frank Libby, war der Ansicht, das Grabtuch sei zu kontaminiert für seinen Test </a:t>
            </a:r>
            <a:endParaRPr lang="de-DE" altLang="de-DE" sz="4000">
              <a:cs typeface="Times New Roman" panose="02020603050405020304" pitchFamily="18" charset="0"/>
            </a:endParaRPr>
          </a:p>
          <a:p>
            <a:pPr eaLnBrk="1" hangingPunct="1"/>
            <a:endParaRPr lang="de-DE" altLang="de-DE" sz="4000">
              <a:cs typeface="Times New Roman" panose="02020603050405020304" pitchFamily="18" charset="0"/>
            </a:endParaRPr>
          </a:p>
        </p:txBody>
      </p:sp>
    </p:spTree>
  </p:cSld>
  <p:clrMapOvr>
    <a:masterClrMapping/>
  </p:clrMapOvr>
  <p:transition>
    <p:pull dir="u"/>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624DC911-9BE7-46AC-946F-6133C13DCB17}"/>
              </a:ext>
            </a:extLst>
          </p:cNvPr>
          <p:cNvSpPr>
            <a:spLocks noGrp="1" noChangeArrowheads="1"/>
          </p:cNvSpPr>
          <p:nvPr>
            <p:ph type="title"/>
          </p:nvPr>
        </p:nvSpPr>
        <p:spPr/>
        <p:txBody>
          <a:bodyPr/>
          <a:lstStyle/>
          <a:p>
            <a:pPr eaLnBrk="1" hangingPunct="1"/>
            <a:r>
              <a:rPr lang="de-DE" altLang="de-DE"/>
              <a:t>Falsche Radiocarbondatierung</a:t>
            </a:r>
          </a:p>
        </p:txBody>
      </p:sp>
      <p:sp>
        <p:nvSpPr>
          <p:cNvPr id="162819" name="Rectangle 3">
            <a:extLst>
              <a:ext uri="{FF2B5EF4-FFF2-40B4-BE49-F238E27FC236}">
                <a16:creationId xmlns:a16="http://schemas.microsoft.com/office/drawing/2014/main" id="{5C9763D0-79F0-425C-9B7D-56BFE4F79EFB}"/>
              </a:ext>
            </a:extLst>
          </p:cNvPr>
          <p:cNvSpPr>
            <a:spLocks noGrp="1" noChangeArrowheads="1"/>
          </p:cNvSpPr>
          <p:nvPr>
            <p:ph type="body" idx="1"/>
          </p:nvPr>
        </p:nvSpPr>
        <p:spPr/>
        <p:txBody>
          <a:bodyPr/>
          <a:lstStyle/>
          <a:p>
            <a:pPr eaLnBrk="1" hangingPunct="1"/>
            <a:r>
              <a:rPr lang="de-DE" altLang="de-DE" sz="3600">
                <a:cs typeface="Times New Roman" panose="02020603050405020304" pitchFamily="18" charset="0"/>
              </a:rPr>
              <a:t>Archäologen bewerten die Carbontests insgesamt sehr zurückhaltend</a:t>
            </a:r>
            <a:endParaRPr lang="de-DE" altLang="de-DE" sz="2800">
              <a:cs typeface="Times New Roman" panose="02020603050405020304" pitchFamily="18" charset="0"/>
            </a:endParaRPr>
          </a:p>
          <a:p>
            <a:pPr eaLnBrk="1" hangingPunct="1"/>
            <a:r>
              <a:rPr lang="de-DE" altLang="de-DE" sz="2800">
                <a:cs typeface="Times New Roman" panose="02020603050405020304" pitchFamily="18" charset="0"/>
              </a:rPr>
              <a:t>So stellt die Radiocarbonmethode stellt alle Arch</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ologen zwischen </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gypten, der T</a:t>
            </a:r>
            <a:r>
              <a:rPr lang="de-DE" altLang="de-DE" sz="2800">
                <a:latin typeface="Arial Unicode MS" pitchFamily="34" charset="-128"/>
                <a:cs typeface="Times New Roman" panose="02020603050405020304" pitchFamily="18" charset="0"/>
              </a:rPr>
              <a:t>ü</a:t>
            </a:r>
            <a:r>
              <a:rPr lang="de-DE" altLang="de-DE" sz="2800">
                <a:cs typeface="Times New Roman" panose="02020603050405020304" pitchFamily="18" charset="0"/>
              </a:rPr>
              <a:t>rkei und Griechenland vor gro</a:t>
            </a:r>
            <a:r>
              <a:rPr lang="de-DE" altLang="de-DE" sz="2800">
                <a:latin typeface="Arial Unicode MS" pitchFamily="34" charset="-128"/>
                <a:cs typeface="Times New Roman" panose="02020603050405020304" pitchFamily="18" charset="0"/>
              </a:rPr>
              <a:t>ß</a:t>
            </a:r>
            <a:r>
              <a:rPr lang="de-DE" altLang="de-DE" sz="2800">
                <a:cs typeface="Times New Roman" panose="02020603050405020304" pitchFamily="18" charset="0"/>
              </a:rPr>
              <a:t>e Probleme, erkl</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rt Joseph Maran von der Universit</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t Heidelberg. Sie datieren ihre Funde aus der entsprechenden Zeit sehr zuverl</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ssig schlicht hundert Jahre j</a:t>
            </a:r>
            <a:r>
              <a:rPr lang="de-DE" altLang="de-DE" sz="2800">
                <a:latin typeface="Arial Unicode MS" pitchFamily="34" charset="-128"/>
                <a:cs typeface="Times New Roman" panose="02020603050405020304" pitchFamily="18" charset="0"/>
              </a:rPr>
              <a:t>ü</a:t>
            </a:r>
            <a:r>
              <a:rPr lang="de-DE" altLang="de-DE" sz="2800">
                <a:cs typeface="Times New Roman" panose="02020603050405020304" pitchFamily="18" charset="0"/>
              </a:rPr>
              <a:t>nger. </a:t>
            </a:r>
          </a:p>
        </p:txBody>
      </p:sp>
    </p:spTree>
  </p:cSld>
  <p:clrMapOvr>
    <a:masterClrMapping/>
  </p:clrMapOvr>
  <p:transition>
    <p:pull dir="u"/>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C5631C64-7514-41EA-8802-DBF7EFBCCE2B}"/>
              </a:ext>
            </a:extLst>
          </p:cNvPr>
          <p:cNvSpPr>
            <a:spLocks noGrp="1" noChangeArrowheads="1"/>
          </p:cNvSpPr>
          <p:nvPr>
            <p:ph type="title"/>
          </p:nvPr>
        </p:nvSpPr>
        <p:spPr/>
        <p:txBody>
          <a:bodyPr/>
          <a:lstStyle/>
          <a:p>
            <a:pPr eaLnBrk="1" hangingPunct="1"/>
            <a:r>
              <a:rPr lang="de-DE" altLang="de-DE"/>
              <a:t>Falsche Radiocarbondatierung</a:t>
            </a:r>
          </a:p>
        </p:txBody>
      </p:sp>
      <p:sp>
        <p:nvSpPr>
          <p:cNvPr id="163843" name="Rectangle 3">
            <a:extLst>
              <a:ext uri="{FF2B5EF4-FFF2-40B4-BE49-F238E27FC236}">
                <a16:creationId xmlns:a16="http://schemas.microsoft.com/office/drawing/2014/main" id="{45F828AF-D297-4F5E-BC71-EFFC7A7AFA9F}"/>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Brisant ist die Verkn</a:t>
            </a:r>
            <a:r>
              <a:rPr lang="de-DE" altLang="de-DE" sz="2800">
                <a:latin typeface="Arial Unicode MS" pitchFamily="34" charset="-128"/>
                <a:cs typeface="Times New Roman" panose="02020603050405020304" pitchFamily="18" charset="0"/>
              </a:rPr>
              <a:t>ü</a:t>
            </a:r>
            <a:r>
              <a:rPr lang="de-DE" altLang="de-DE" sz="2800">
                <a:cs typeface="Times New Roman" panose="02020603050405020304" pitchFamily="18" charset="0"/>
              </a:rPr>
              <a:t>pfung mit dem alten </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gypten, mit dem ein lebhafter Handel florierte. Einen ganzen Palastbezirk hat zum Beispiel Manfred Bietak von der Universit</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t Wien im Nil-Delta in der N</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he von Tell el-Daba ausgegraben und dabei minoische Wandmalereien in den </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gyptischen Gem</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uern entdeckt. Ganz eindeutig stammt der Bau aus der Zeit von Thutmosis III., der zwischen 1479 und 1425 vor Christus gelebt haben soll. </a:t>
            </a:r>
          </a:p>
          <a:p>
            <a:pPr eaLnBrk="1" hangingPunct="1">
              <a:lnSpc>
                <a:spcPct val="90000"/>
              </a:lnSpc>
            </a:pPr>
            <a:r>
              <a:rPr lang="de-DE" altLang="de-DE" sz="2800">
                <a:cs typeface="Times New Roman" panose="02020603050405020304" pitchFamily="18" charset="0"/>
              </a:rPr>
              <a:t>Die Kohlenstoff-14-Bestimmungen aus diesem Palast aber weisen praktisch durch die Bank auf ein Alter hin, das rund hundert Jahre h</a:t>
            </a:r>
            <a:r>
              <a:rPr lang="de-DE" altLang="de-DE" sz="2800">
                <a:latin typeface="Arial Unicode MS" pitchFamily="34" charset="-128"/>
                <a:cs typeface="Times New Roman" panose="02020603050405020304" pitchFamily="18" charset="0"/>
              </a:rPr>
              <a:t>ö</a:t>
            </a:r>
            <a:r>
              <a:rPr lang="de-DE" altLang="de-DE" sz="2800">
                <a:cs typeface="Times New Roman" panose="02020603050405020304" pitchFamily="18" charset="0"/>
              </a:rPr>
              <a:t>her liegt. </a:t>
            </a:r>
          </a:p>
        </p:txBody>
      </p:sp>
    </p:spTree>
  </p:cSld>
  <p:clrMapOvr>
    <a:masterClrMapping/>
  </p:clrMapOvr>
  <p:transition>
    <p:pull dir="u"/>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925D4A37-F4C5-4AE1-AC9E-4AB9F67F2141}"/>
              </a:ext>
            </a:extLst>
          </p:cNvPr>
          <p:cNvSpPr>
            <a:spLocks noGrp="1" noChangeArrowheads="1"/>
          </p:cNvSpPr>
          <p:nvPr>
            <p:ph type="title"/>
          </p:nvPr>
        </p:nvSpPr>
        <p:spPr/>
        <p:txBody>
          <a:bodyPr/>
          <a:lstStyle/>
          <a:p>
            <a:pPr eaLnBrk="1" hangingPunct="1"/>
            <a:r>
              <a:rPr lang="de-DE" altLang="de-DE"/>
              <a:t>Falsche Radiocarbondatierung</a:t>
            </a:r>
          </a:p>
        </p:txBody>
      </p:sp>
      <p:sp>
        <p:nvSpPr>
          <p:cNvPr id="164867" name="Rectangle 3">
            <a:extLst>
              <a:ext uri="{FF2B5EF4-FFF2-40B4-BE49-F238E27FC236}">
                <a16:creationId xmlns:a16="http://schemas.microsoft.com/office/drawing/2014/main" id="{B1F6FB0F-052B-4FBF-B2FA-97D640BD2D97}"/>
              </a:ext>
            </a:extLst>
          </p:cNvPr>
          <p:cNvSpPr>
            <a:spLocks noGrp="1" noChangeArrowheads="1"/>
          </p:cNvSpPr>
          <p:nvPr>
            <p:ph type="body" idx="1"/>
          </p:nvPr>
        </p:nvSpPr>
        <p:spPr/>
        <p:txBody>
          <a:bodyPr/>
          <a:lstStyle/>
          <a:p>
            <a:pPr eaLnBrk="1" hangingPunct="1"/>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hnliche Unterschiede findet auch Sturt Manning von der Cornell-Universit</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t im US-Bundesstaat New York bei etlichen Proben aus der Umgebung des Santorini-Vulkans. </a:t>
            </a:r>
          </a:p>
          <a:p>
            <a:pPr eaLnBrk="1" hangingPunct="1"/>
            <a:r>
              <a:rPr lang="de-DE" altLang="de-DE" sz="2800">
                <a:cs typeface="Times New Roman" panose="02020603050405020304" pitchFamily="18" charset="0"/>
              </a:rPr>
              <a:t>Vielleicht m</a:t>
            </a:r>
            <a:r>
              <a:rPr lang="de-DE" altLang="de-DE" sz="2800">
                <a:latin typeface="Arial Unicode MS" pitchFamily="34" charset="-128"/>
                <a:cs typeface="Times New Roman" panose="02020603050405020304" pitchFamily="18" charset="0"/>
              </a:rPr>
              <a:t>ü</a:t>
            </a:r>
            <a:r>
              <a:rPr lang="de-DE" altLang="de-DE" sz="2800">
                <a:cs typeface="Times New Roman" panose="02020603050405020304" pitchFamily="18" charset="0"/>
              </a:rPr>
              <a:t>ssen die Arch</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ologen also ihre Zeittafeln umschreiben. Entweder die </a:t>
            </a:r>
            <a:r>
              <a:rPr lang="de-DE" altLang="de-DE" sz="2800">
                <a:latin typeface="Arial Unicode MS" pitchFamily="34" charset="-128"/>
                <a:cs typeface="Times New Roman" panose="02020603050405020304" pitchFamily="18" charset="0"/>
              </a:rPr>
              <a:t>ü</a:t>
            </a:r>
            <a:r>
              <a:rPr lang="de-DE" altLang="de-DE" sz="2800">
                <a:cs typeface="Times New Roman" panose="02020603050405020304" pitchFamily="18" charset="0"/>
              </a:rPr>
              <a:t>ber die Handelbeziehungen zwischen der </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g</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is und </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gypten, vielleicht aber auch die gesamte Datierung des alten </a:t>
            </a:r>
            <a:r>
              <a:rPr lang="de-DE" altLang="de-DE" sz="2800">
                <a:latin typeface="Arial Unicode MS" pitchFamily="34" charset="-128"/>
                <a:cs typeface="Times New Roman" panose="02020603050405020304" pitchFamily="18" charset="0"/>
              </a:rPr>
              <a:t>Ä</a:t>
            </a:r>
            <a:r>
              <a:rPr lang="de-DE" altLang="de-DE" sz="2800">
                <a:cs typeface="Times New Roman" panose="02020603050405020304" pitchFamily="18" charset="0"/>
              </a:rPr>
              <a:t>gyptens. </a:t>
            </a:r>
          </a:p>
          <a:p>
            <a:pPr eaLnBrk="1" hangingPunct="1"/>
            <a:endParaRPr lang="de-DE" altLang="de-DE" sz="2800"/>
          </a:p>
        </p:txBody>
      </p:sp>
    </p:spTree>
  </p:cSld>
  <p:clrMapOvr>
    <a:masterClrMapping/>
  </p:clrMapOvr>
  <p:transition>
    <p:pull dir="u"/>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41E5D0D0-05D2-4899-A3E3-EF552F4590A3}"/>
              </a:ext>
            </a:extLst>
          </p:cNvPr>
          <p:cNvSpPr>
            <a:spLocks noGrp="1" noChangeArrowheads="1"/>
          </p:cNvSpPr>
          <p:nvPr>
            <p:ph type="title"/>
          </p:nvPr>
        </p:nvSpPr>
        <p:spPr/>
        <p:txBody>
          <a:bodyPr/>
          <a:lstStyle/>
          <a:p>
            <a:pPr eaLnBrk="1" hangingPunct="1"/>
            <a:r>
              <a:rPr lang="de-DE" altLang="de-DE"/>
              <a:t>Falsche Radiocarbondatierung</a:t>
            </a:r>
          </a:p>
        </p:txBody>
      </p:sp>
      <p:sp>
        <p:nvSpPr>
          <p:cNvPr id="165891" name="Rectangle 3">
            <a:extLst>
              <a:ext uri="{FF2B5EF4-FFF2-40B4-BE49-F238E27FC236}">
                <a16:creationId xmlns:a16="http://schemas.microsoft.com/office/drawing/2014/main" id="{37FBBD9B-2B49-44D4-BDD1-636DD77FDFAA}"/>
              </a:ext>
            </a:extLst>
          </p:cNvPr>
          <p:cNvSpPr>
            <a:spLocks noGrp="1" noChangeArrowheads="1"/>
          </p:cNvSpPr>
          <p:nvPr>
            <p:ph type="body" idx="1"/>
          </p:nvPr>
        </p:nvSpPr>
        <p:spPr/>
        <p:txBody>
          <a:bodyPr/>
          <a:lstStyle/>
          <a:p>
            <a:pPr algn="just" eaLnBrk="1" hangingPunct="1">
              <a:lnSpc>
                <a:spcPct val="90000"/>
              </a:lnSpc>
            </a:pPr>
            <a:r>
              <a:rPr lang="de-DE" altLang="de-DE" sz="2800">
                <a:cs typeface="Times New Roman" panose="02020603050405020304" pitchFamily="18" charset="0"/>
              </a:rPr>
              <a:t>Die Radiocarbon-Testung wies auch andere Ungereimtheiten auf:</a:t>
            </a:r>
          </a:p>
          <a:p>
            <a:pPr eaLnBrk="1" hangingPunct="1">
              <a:lnSpc>
                <a:spcPct val="90000"/>
              </a:lnSpc>
            </a:pPr>
            <a:r>
              <a:rPr lang="de-DE" altLang="de-DE" sz="2800">
                <a:cs typeface="Times New Roman" panose="02020603050405020304" pitchFamily="18" charset="0"/>
              </a:rPr>
              <a:t>So sollten eigentlich sieben Laboratorien an der Untersuchung mitwirken, diese aber von dem zuständigen Prof. Gonella aus rein persönlichen Gründen auf drei reduziert werden. Daraufhin warnten alle sieben Labors, daß diese Vorgehensweise 'zu Fehldatierungen führen kann.' Außerdem wurde so ein Labor abgelehnt, daß in archäologischen Datierungen mehr Erfahrung aufwies als alle drei noch zugelassenen Labore </a:t>
            </a:r>
          </a:p>
        </p:txBody>
      </p:sp>
    </p:spTree>
  </p:cSld>
  <p:clrMapOvr>
    <a:masterClrMapping/>
  </p:clrMapOvr>
  <p:transition>
    <p:pull dir="u"/>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53A9910E-7CE4-42DD-A724-075334593C28}"/>
              </a:ext>
            </a:extLst>
          </p:cNvPr>
          <p:cNvSpPr>
            <a:spLocks noGrp="1" noChangeArrowheads="1"/>
          </p:cNvSpPr>
          <p:nvPr>
            <p:ph type="title"/>
          </p:nvPr>
        </p:nvSpPr>
        <p:spPr/>
        <p:txBody>
          <a:bodyPr/>
          <a:lstStyle/>
          <a:p>
            <a:pPr eaLnBrk="1" hangingPunct="1"/>
            <a:r>
              <a:rPr lang="de-DE" altLang="de-DE"/>
              <a:t>Falsche Radiocarbondatierung</a:t>
            </a:r>
          </a:p>
        </p:txBody>
      </p:sp>
      <p:sp>
        <p:nvSpPr>
          <p:cNvPr id="166915" name="Rectangle 3">
            <a:extLst>
              <a:ext uri="{FF2B5EF4-FFF2-40B4-BE49-F238E27FC236}">
                <a16:creationId xmlns:a16="http://schemas.microsoft.com/office/drawing/2014/main" id="{F12163A7-52F3-49DB-A0AE-BB60D4DA4B67}"/>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Der Radiocarbon-Untersucher Wölfli gab später ein Foto seines GvT-Teststückes heraus, das 14x18mm groß war. Dabei hatte das in Turin abgeschnittene Stück eine Größe von 10x70 mm - und aus diesem kann man nicht ein Stück von 14 x 18 mm abschneiden</a:t>
            </a:r>
            <a:r>
              <a:rPr lang="de-DE" altLang="de-DE"/>
              <a:t> </a:t>
            </a:r>
          </a:p>
        </p:txBody>
      </p:sp>
    </p:spTree>
  </p:cSld>
  <p:clrMapOvr>
    <a:masterClrMapping/>
  </p:clrMapOvr>
  <p:transition>
    <p:pull dir="u"/>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1708572B-C461-41B5-801F-7D3F2305D609}"/>
              </a:ext>
            </a:extLst>
          </p:cNvPr>
          <p:cNvSpPr>
            <a:spLocks noGrp="1" noChangeArrowheads="1"/>
          </p:cNvSpPr>
          <p:nvPr>
            <p:ph type="title"/>
          </p:nvPr>
        </p:nvSpPr>
        <p:spPr/>
        <p:txBody>
          <a:bodyPr/>
          <a:lstStyle/>
          <a:p>
            <a:pPr eaLnBrk="1" hangingPunct="1"/>
            <a:r>
              <a:rPr lang="de-DE" altLang="de-DE"/>
              <a:t>Falsche Radiocarbondatierung</a:t>
            </a:r>
          </a:p>
        </p:txBody>
      </p:sp>
      <p:sp>
        <p:nvSpPr>
          <p:cNvPr id="167939" name="Rectangle 3">
            <a:extLst>
              <a:ext uri="{FF2B5EF4-FFF2-40B4-BE49-F238E27FC236}">
                <a16:creationId xmlns:a16="http://schemas.microsoft.com/office/drawing/2014/main" id="{68DE1C6F-20D0-480A-873C-A7397D990852}"/>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Auch waren die beauftragten Wissenschaftler nicht wissenschaftlich neutral, sondern z.T. sehr antireligiös. So nannte der Leiter des Oxforder Laboratoriums alle, die die Echtheit des GvT vertreten, pathologisch, und wer sich gegen die Carbondatierung wende, werde er totschießen. Auch sind die von ihm genannten Daten, Namen und Orte zum GvT alle falsch gewesen. Sox, ein Freund des Leiters des Züricher Laboratoriums, veröffentlichte schon am Tag der Bekanntgabe der Ergebnisse ein Buch, das das GvT im Titel als die größte Fälschung aller Zeiten bezeichnete </a:t>
            </a:r>
          </a:p>
        </p:txBody>
      </p:sp>
    </p:spTree>
  </p:cSld>
  <p:clrMapOvr>
    <a:masterClrMapping/>
  </p:clrMapOvr>
  <p:transition>
    <p:pull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a:extLst>
              <a:ext uri="{FF2B5EF4-FFF2-40B4-BE49-F238E27FC236}">
                <a16:creationId xmlns:a16="http://schemas.microsoft.com/office/drawing/2014/main" id="{85D4133E-410E-4E91-A6E9-37E0BA4F63A9}"/>
              </a:ext>
            </a:extLst>
          </p:cNvPr>
          <p:cNvSpPr>
            <a:spLocks noGrp="1" noChangeArrowheads="1"/>
          </p:cNvSpPr>
          <p:nvPr>
            <p:ph type="title"/>
          </p:nvPr>
        </p:nvSpPr>
        <p:spPr/>
        <p:txBody>
          <a:bodyPr/>
          <a:lstStyle/>
          <a:p>
            <a:r>
              <a:rPr lang="de-DE" altLang="de-DE" dirty="0"/>
              <a:t>Neutestamentliche Aussagen zur Auferstehung (Markus 16)</a:t>
            </a:r>
          </a:p>
        </p:txBody>
      </p:sp>
      <p:sp>
        <p:nvSpPr>
          <p:cNvPr id="12291" name="Inhaltsplatzhalter 2">
            <a:extLst>
              <a:ext uri="{FF2B5EF4-FFF2-40B4-BE49-F238E27FC236}">
                <a16:creationId xmlns:a16="http://schemas.microsoft.com/office/drawing/2014/main" id="{DDE27201-8B63-4921-AAFF-A3DA8E079C1C}"/>
              </a:ext>
            </a:extLst>
          </p:cNvPr>
          <p:cNvSpPr>
            <a:spLocks noGrp="1" noChangeArrowheads="1"/>
          </p:cNvSpPr>
          <p:nvPr>
            <p:ph idx="1"/>
          </p:nvPr>
        </p:nvSpPr>
        <p:spPr/>
        <p:txBody>
          <a:bodyPr/>
          <a:lstStyle/>
          <a:p>
            <a:r>
              <a:rPr lang="de-DE" altLang="de-DE" sz="2800"/>
              <a:t>6 Er aber sprach zu ihnen: Entsetzt euch nicht! Ihr sucht Jesus von Nazareth, den Gekreuzigten. Er ist auferstanden, er ist nicht hier. Siehe da die Stätte, wo sie ihn hinlegten. 7 Geht aber hin und sagt seinen Jüngern und Petrus, dass er vor euch hingeht nach Galiläa; da werdet ihr ihn sehen, wie er euch gesagt hat. 8 Und sie gingen hinaus und flohen von dem Grab; denn Zittern und Entsetzen hatte sie ergriffen. Und sie sagten niemand etwas; denn sie fürchteten sich.</a:t>
            </a:r>
          </a:p>
        </p:txBody>
      </p:sp>
    </p:spTree>
  </p:cSld>
  <p:clrMapOvr>
    <a:masterClrMapping/>
  </p:clrMapOvr>
  <p:transition>
    <p:pull dir="u"/>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9D4E4DF7-8BC9-4FFB-B1C4-A13F32104FDF}"/>
              </a:ext>
            </a:extLst>
          </p:cNvPr>
          <p:cNvSpPr>
            <a:spLocks noGrp="1" noChangeArrowheads="1"/>
          </p:cNvSpPr>
          <p:nvPr>
            <p:ph type="title"/>
          </p:nvPr>
        </p:nvSpPr>
        <p:spPr/>
        <p:txBody>
          <a:bodyPr/>
          <a:lstStyle/>
          <a:p>
            <a:pPr eaLnBrk="1" hangingPunct="1"/>
            <a:r>
              <a:rPr lang="de-DE" altLang="de-DE"/>
              <a:t>Falsche Radiocarbondatierung</a:t>
            </a:r>
          </a:p>
        </p:txBody>
      </p:sp>
      <p:sp>
        <p:nvSpPr>
          <p:cNvPr id="168963" name="Rectangle 3">
            <a:extLst>
              <a:ext uri="{FF2B5EF4-FFF2-40B4-BE49-F238E27FC236}">
                <a16:creationId xmlns:a16="http://schemas.microsoft.com/office/drawing/2014/main" id="{CE76B3B0-935B-4AA8-BA62-4A657B473E44}"/>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Eine neue Untersuchung nach der C‑14 Methode, die den radioaktiven Zerfall von Kohlenstoff zur Datierung sehr alter Fundstücke benutzt, ergab, daß das Tuch etwa 2000 Jahre alt ist.</a:t>
            </a:r>
            <a:r>
              <a:rPr lang="de-DE" altLang="de-DE"/>
              <a:t> </a:t>
            </a:r>
          </a:p>
        </p:txBody>
      </p:sp>
    </p:spTree>
  </p:cSld>
  <p:clrMapOvr>
    <a:masterClrMapping/>
  </p:clrMapOvr>
  <p:transition>
    <p:pull dir="u"/>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3D0C016E-24F8-48D6-A589-EC6351FACC14}"/>
              </a:ext>
            </a:extLst>
          </p:cNvPr>
          <p:cNvSpPr>
            <a:spLocks noGrp="1" noChangeArrowheads="1"/>
          </p:cNvSpPr>
          <p:nvPr>
            <p:ph type="title"/>
          </p:nvPr>
        </p:nvSpPr>
        <p:spPr/>
        <p:txBody>
          <a:bodyPr/>
          <a:lstStyle/>
          <a:p>
            <a:pPr eaLnBrk="1" hangingPunct="1"/>
            <a:r>
              <a:rPr lang="de-DE" altLang="de-DE"/>
              <a:t>Falsche Radiocarbondatierung</a:t>
            </a:r>
          </a:p>
        </p:txBody>
      </p:sp>
      <p:sp>
        <p:nvSpPr>
          <p:cNvPr id="169987" name="Rectangle 3">
            <a:extLst>
              <a:ext uri="{FF2B5EF4-FFF2-40B4-BE49-F238E27FC236}">
                <a16:creationId xmlns:a16="http://schemas.microsoft.com/office/drawing/2014/main" id="{06892FCF-F97D-4490-AE24-B789B8395EA2}"/>
              </a:ext>
            </a:extLst>
          </p:cNvPr>
          <p:cNvSpPr>
            <a:spLocks noGrp="1" noChangeArrowheads="1"/>
          </p:cNvSpPr>
          <p:nvPr>
            <p:ph type="body" idx="1"/>
          </p:nvPr>
        </p:nvSpPr>
        <p:spPr/>
        <p:txBody>
          <a:bodyPr/>
          <a:lstStyle/>
          <a:p>
            <a:pPr eaLnBrk="1" hangingPunct="1"/>
            <a:r>
              <a:rPr lang="de-DE" altLang="de-DE" sz="2800">
                <a:latin typeface="Verdana" panose="020B0604030504040204" pitchFamily="34" charset="0"/>
                <a:cs typeface="Times New Roman" panose="02020603050405020304" pitchFamily="18" charset="0"/>
              </a:rPr>
              <a:t>Sowohl in der Probe von 1988 als auch im Holland-Gewebe (das Futter, auf das das Grabtuch 1532 zur Stabilisierung aufgenäht wurde) fand der US-Chemiker Rogers die Chemikalie Vanillin, nicht aber im Original-Tuch. Vanillin kommt in Leinenfasern vor, es zerfällt allerdings mit der Zeit, so dass die Konzentration des Stoffs eine Datierung ermöglicht.</a:t>
            </a:r>
            <a:endParaRPr lang="de-DE" altLang="de-DE" sz="2800"/>
          </a:p>
        </p:txBody>
      </p:sp>
    </p:spTree>
  </p:cSld>
  <p:clrMapOvr>
    <a:masterClrMapping/>
  </p:clrMapOvr>
  <p:transition>
    <p:pull dir="u"/>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A6DAC71A-7F87-430C-BD9C-6C49062F7ED4}"/>
              </a:ext>
            </a:extLst>
          </p:cNvPr>
          <p:cNvSpPr>
            <a:spLocks noGrp="1" noChangeArrowheads="1"/>
          </p:cNvSpPr>
          <p:nvPr>
            <p:ph type="title"/>
          </p:nvPr>
        </p:nvSpPr>
        <p:spPr/>
        <p:txBody>
          <a:bodyPr/>
          <a:lstStyle/>
          <a:p>
            <a:pPr eaLnBrk="1" hangingPunct="1"/>
            <a:r>
              <a:rPr lang="de-DE" altLang="de-DE"/>
              <a:t>Falsche Radiocarbondatierung</a:t>
            </a:r>
          </a:p>
        </p:txBody>
      </p:sp>
      <p:sp>
        <p:nvSpPr>
          <p:cNvPr id="171011" name="Rectangle 3">
            <a:extLst>
              <a:ext uri="{FF2B5EF4-FFF2-40B4-BE49-F238E27FC236}">
                <a16:creationId xmlns:a16="http://schemas.microsoft.com/office/drawing/2014/main" id="{269AC386-D2C2-4D0F-BE8B-D0D022118E97}"/>
              </a:ext>
            </a:extLst>
          </p:cNvPr>
          <p:cNvSpPr>
            <a:spLocks noGrp="1" noChangeArrowheads="1"/>
          </p:cNvSpPr>
          <p:nvPr>
            <p:ph type="body" idx="1"/>
          </p:nvPr>
        </p:nvSpPr>
        <p:spPr/>
        <p:txBody>
          <a:bodyPr/>
          <a:lstStyle/>
          <a:p>
            <a:pPr eaLnBrk="1" hangingPunct="1"/>
            <a:r>
              <a:rPr lang="de-DE" altLang="de-DE">
                <a:latin typeface="Verdana" panose="020B0604030504040204" pitchFamily="34" charset="0"/>
                <a:cs typeface="Times New Roman" panose="02020603050405020304" pitchFamily="18" charset="0"/>
              </a:rPr>
              <a:t>"Dass es in den Fasern des Grabtuches genau wie in anderen alten Leinenstoffen kein Vanillin gibt, weist darauf hin, dass das Grabtuch ebenfalls sehr alt ist", schreibt Rogers in der chemischen Fachzeitschrift "Thermochimica Acta".</a:t>
            </a:r>
            <a:r>
              <a:rPr lang="de-DE" altLang="de-DE"/>
              <a:t> </a:t>
            </a:r>
          </a:p>
          <a:p>
            <a:pPr eaLnBrk="1" hangingPunct="1"/>
            <a:endParaRPr lang="de-DE" altLang="de-DE"/>
          </a:p>
        </p:txBody>
      </p:sp>
    </p:spTree>
  </p:cSld>
  <p:clrMapOvr>
    <a:masterClrMapping/>
  </p:clrMapOvr>
  <p:transition>
    <p:pull dir="u"/>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E8C7DA80-5E76-4653-8BE7-F8E7FDC75085}"/>
              </a:ext>
            </a:extLst>
          </p:cNvPr>
          <p:cNvSpPr>
            <a:spLocks noGrp="1" noChangeArrowheads="1"/>
          </p:cNvSpPr>
          <p:nvPr>
            <p:ph type="title"/>
          </p:nvPr>
        </p:nvSpPr>
        <p:spPr/>
        <p:txBody>
          <a:bodyPr/>
          <a:lstStyle/>
          <a:p>
            <a:pPr eaLnBrk="1" hangingPunct="1"/>
            <a:r>
              <a:rPr lang="de-DE" altLang="de-DE"/>
              <a:t>Falsche Radiocarbondatierung</a:t>
            </a:r>
          </a:p>
        </p:txBody>
      </p:sp>
      <p:sp>
        <p:nvSpPr>
          <p:cNvPr id="172035" name="Rectangle 3">
            <a:extLst>
              <a:ext uri="{FF2B5EF4-FFF2-40B4-BE49-F238E27FC236}">
                <a16:creationId xmlns:a16="http://schemas.microsoft.com/office/drawing/2014/main" id="{D591881A-D907-436B-975B-E5696DBD61CE}"/>
              </a:ext>
            </a:extLst>
          </p:cNvPr>
          <p:cNvSpPr>
            <a:spLocks noGrp="1" noChangeArrowheads="1"/>
          </p:cNvSpPr>
          <p:nvPr>
            <p:ph type="body" idx="1"/>
          </p:nvPr>
        </p:nvSpPr>
        <p:spPr/>
        <p:txBody>
          <a:bodyPr/>
          <a:lstStyle/>
          <a:p>
            <a:pPr eaLnBrk="1" hangingPunct="1">
              <a:lnSpc>
                <a:spcPct val="90000"/>
              </a:lnSpc>
            </a:pPr>
            <a:r>
              <a:rPr lang="de-DE" altLang="de-DE" sz="2800">
                <a:latin typeface="Verdana" panose="020B0604030504040204" pitchFamily="34" charset="0"/>
                <a:cs typeface="Times New Roman" panose="02020603050405020304" pitchFamily="18" charset="0"/>
              </a:rPr>
              <a:t>Rogers, der bis zu seiner Pensionierung am Los Alamos National Laboratory in New Mexico tätig war, kommt zu dem Schluss, dass das Tuch vor 1300 bis 3000 Jahren gewebt wurde. Damit würde die Möglichkeit bestehen, dass das vier Meter lange Laken ein Bild von Jesus zeigt. Die 1988 abgeschnittene Probe datiert auch Rogers mit seiner Vanillin-Methode auf die Zeit um 1290, doch er ist überzeugt: "Das Grabtuch selbst ist sehr viel älter."</a:t>
            </a:r>
            <a:r>
              <a:rPr lang="de-DE" altLang="de-DE" sz="2800"/>
              <a:t> </a:t>
            </a:r>
          </a:p>
        </p:txBody>
      </p:sp>
    </p:spTree>
  </p:cSld>
  <p:clrMapOvr>
    <a:masterClrMapping/>
  </p:clrMapOvr>
  <p:transition>
    <p:pull dir="u"/>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22024663-E588-42E9-8251-CD1865C470F1}"/>
              </a:ext>
            </a:extLst>
          </p:cNvPr>
          <p:cNvSpPr>
            <a:spLocks noGrp="1" noChangeArrowheads="1"/>
          </p:cNvSpPr>
          <p:nvPr>
            <p:ph type="title"/>
          </p:nvPr>
        </p:nvSpPr>
        <p:spPr/>
        <p:txBody>
          <a:bodyPr/>
          <a:lstStyle/>
          <a:p>
            <a:pPr eaLnBrk="1" hangingPunct="1"/>
            <a:r>
              <a:rPr lang="de-DE" altLang="de-DE"/>
              <a:t>Falsche Radiocarbondatierung</a:t>
            </a:r>
          </a:p>
        </p:txBody>
      </p:sp>
      <p:sp>
        <p:nvSpPr>
          <p:cNvPr id="173059" name="Rectangle 3">
            <a:extLst>
              <a:ext uri="{FF2B5EF4-FFF2-40B4-BE49-F238E27FC236}">
                <a16:creationId xmlns:a16="http://schemas.microsoft.com/office/drawing/2014/main" id="{18E395DB-C352-4CA1-BF4A-4CB85BA63080}"/>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Gemalte Kopien mit den charakteristischen GvT-Zügen verweisen schon vor der Radiocarbondatierung auf das GvT. So wurde das Tuch bereits vielfach vor der Datierung (bis ins 6. Jahrhundert n. Chr.) als Gemälde bzw. als Medaillon/Münze abgebildet </a:t>
            </a:r>
          </a:p>
        </p:txBody>
      </p:sp>
    </p:spTree>
  </p:cSld>
  <p:clrMapOvr>
    <a:masterClrMapping/>
  </p:clrMapOvr>
  <p:transition>
    <p:pull dir="u"/>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0407C2C0-92C0-4F22-B635-8DC836CBB851}"/>
              </a:ext>
            </a:extLst>
          </p:cNvPr>
          <p:cNvSpPr>
            <a:spLocks noGrp="1" noChangeArrowheads="1"/>
          </p:cNvSpPr>
          <p:nvPr>
            <p:ph type="title"/>
          </p:nvPr>
        </p:nvSpPr>
        <p:spPr/>
        <p:txBody>
          <a:bodyPr/>
          <a:lstStyle/>
          <a:p>
            <a:pPr eaLnBrk="1" hangingPunct="1"/>
            <a:r>
              <a:rPr lang="de-DE" altLang="de-DE"/>
              <a:t>Falsche Radiocarbondatierung</a:t>
            </a:r>
          </a:p>
        </p:txBody>
      </p:sp>
      <p:sp>
        <p:nvSpPr>
          <p:cNvPr id="174083" name="Rectangle 3">
            <a:extLst>
              <a:ext uri="{FF2B5EF4-FFF2-40B4-BE49-F238E27FC236}">
                <a16:creationId xmlns:a16="http://schemas.microsoft.com/office/drawing/2014/main" id="{C8E7322B-ACCE-442F-94D4-D666E973282E}"/>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Das Christusbild aus der Apsis der Lateranbasilika, die kurz nach 312 von Konstantin erbaut wurde, ist das erste Bild dieser Art; es unterscheidet sich von der gesamten antiken Portraitkunst und stimmt in wesentlichen Merkmalen mit dem Antlitz auf dem TG überein </a:t>
            </a:r>
          </a:p>
        </p:txBody>
      </p:sp>
    </p:spTree>
  </p:cSld>
  <p:clrMapOvr>
    <a:masterClrMapping/>
  </p:clrMapOvr>
  <p:transition>
    <p:pull dir="u"/>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1EB3A812-C180-4C08-A4E7-1DADA2F44DC2}"/>
              </a:ext>
            </a:extLst>
          </p:cNvPr>
          <p:cNvSpPr>
            <a:spLocks noGrp="1" noChangeArrowheads="1"/>
          </p:cNvSpPr>
          <p:nvPr>
            <p:ph type="title"/>
          </p:nvPr>
        </p:nvSpPr>
        <p:spPr/>
        <p:txBody>
          <a:bodyPr/>
          <a:lstStyle/>
          <a:p>
            <a:pPr eaLnBrk="1" hangingPunct="1"/>
            <a:r>
              <a:rPr lang="de-DE" altLang="de-DE"/>
              <a:t>Falsche Radiocarbondatierung</a:t>
            </a:r>
          </a:p>
        </p:txBody>
      </p:sp>
      <p:sp>
        <p:nvSpPr>
          <p:cNvPr id="175107" name="Rectangle 3">
            <a:extLst>
              <a:ext uri="{FF2B5EF4-FFF2-40B4-BE49-F238E27FC236}">
                <a16:creationId xmlns:a16="http://schemas.microsoft.com/office/drawing/2014/main" id="{B3FA4CEF-E252-4BC7-8134-2803F2E956AC}"/>
              </a:ext>
            </a:extLst>
          </p:cNvPr>
          <p:cNvSpPr>
            <a:spLocks noGrp="1" noChangeArrowheads="1"/>
          </p:cNvSpPr>
          <p:nvPr>
            <p:ph type="body" idx="1"/>
          </p:nvPr>
        </p:nvSpPr>
        <p:spPr/>
        <p:txBody>
          <a:bodyPr/>
          <a:lstStyle/>
          <a:p>
            <a:pPr eaLnBrk="1" hangingPunct="1">
              <a:lnSpc>
                <a:spcPct val="90000"/>
              </a:lnSpc>
            </a:pPr>
            <a:r>
              <a:rPr lang="de-DE" altLang="de-DE">
                <a:cs typeface="Times New Roman" panose="02020603050405020304" pitchFamily="18" charset="0"/>
              </a:rPr>
              <a:t>Eine Pantokrator-Ikone auf dem Katharinenkloster auf dem Berg Sinai aus dem 6. Jahrhundert n. Chr. zeigt 70 Kongruenzen mit dem GvT. Zu diesen Kongruenzen zählen bei vielen Christusbildern die hochgezogene Augenbraue, die V-Form zwischen den Augenbrauen, ein vergrößerter linker Nasenflügel, eine starke Linie unter der Unterlippe und ein Querstrich auf dem Hals </a:t>
            </a:r>
          </a:p>
        </p:txBody>
      </p:sp>
    </p:spTree>
  </p:cSld>
  <p:clrMapOvr>
    <a:masterClrMapping/>
  </p:clrMapOvr>
  <p:transition>
    <p:pull dir="u"/>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el 1">
            <a:extLst>
              <a:ext uri="{FF2B5EF4-FFF2-40B4-BE49-F238E27FC236}">
                <a16:creationId xmlns:a16="http://schemas.microsoft.com/office/drawing/2014/main" id="{44C384D0-4A0C-4BD3-948D-4785AEEBECC7}"/>
              </a:ext>
            </a:extLst>
          </p:cNvPr>
          <p:cNvSpPr>
            <a:spLocks noGrp="1" noChangeArrowheads="1"/>
          </p:cNvSpPr>
          <p:nvPr>
            <p:ph type="title"/>
          </p:nvPr>
        </p:nvSpPr>
        <p:spPr/>
        <p:txBody>
          <a:bodyPr/>
          <a:lstStyle/>
          <a:p>
            <a:r>
              <a:rPr lang="de-DE" altLang="de-DE"/>
              <a:t>Falsche Radiocarbondatierung</a:t>
            </a:r>
          </a:p>
        </p:txBody>
      </p:sp>
      <p:pic>
        <p:nvPicPr>
          <p:cNvPr id="176131" name="Image.jpg">
            <a:extLst>
              <a:ext uri="{FF2B5EF4-FFF2-40B4-BE49-F238E27FC236}">
                <a16:creationId xmlns:a16="http://schemas.microsoft.com/office/drawing/2014/main" id="{7F65A843-EA7B-4608-BAF8-2A4255F68E19}"/>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11413" y="1989138"/>
            <a:ext cx="5040312" cy="4564062"/>
          </a:xfrm>
        </p:spPr>
      </p:pic>
    </p:spTree>
  </p:cSld>
  <p:clrMapOvr>
    <a:masterClrMapping/>
  </p:clrMapOvr>
  <p:transition>
    <p:pull dir="u"/>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el 1">
            <a:extLst>
              <a:ext uri="{FF2B5EF4-FFF2-40B4-BE49-F238E27FC236}">
                <a16:creationId xmlns:a16="http://schemas.microsoft.com/office/drawing/2014/main" id="{AC26A33D-EE81-462A-B359-821B7F125AB7}"/>
              </a:ext>
            </a:extLst>
          </p:cNvPr>
          <p:cNvSpPr>
            <a:spLocks noGrp="1" noChangeArrowheads="1"/>
          </p:cNvSpPr>
          <p:nvPr>
            <p:ph type="title"/>
          </p:nvPr>
        </p:nvSpPr>
        <p:spPr/>
        <p:txBody>
          <a:bodyPr/>
          <a:lstStyle/>
          <a:p>
            <a:r>
              <a:rPr lang="de-DE" altLang="de-DE"/>
              <a:t>Falsche Radiocarbondatierung</a:t>
            </a:r>
          </a:p>
        </p:txBody>
      </p:sp>
      <p:sp>
        <p:nvSpPr>
          <p:cNvPr id="177155" name="Inhaltsplatzhalter 2">
            <a:extLst>
              <a:ext uri="{FF2B5EF4-FFF2-40B4-BE49-F238E27FC236}">
                <a16:creationId xmlns:a16="http://schemas.microsoft.com/office/drawing/2014/main" id="{1BDBF117-7C27-4050-A92D-C55C8DB6D8C6}"/>
              </a:ext>
            </a:extLst>
          </p:cNvPr>
          <p:cNvSpPr>
            <a:spLocks noGrp="1" noChangeArrowheads="1"/>
          </p:cNvSpPr>
          <p:nvPr>
            <p:ph idx="1"/>
          </p:nvPr>
        </p:nvSpPr>
        <p:spPr/>
        <p:txBody>
          <a:bodyPr/>
          <a:lstStyle/>
          <a:p>
            <a:r>
              <a:rPr lang="de-DE" altLang="de-DE" sz="4200"/>
              <a:t>Prof. Whanger hat im Pantocratorgemälde, das im Kloster am Berg Si-nai gefunden wurde, außerdem filigrane Abbildungen von Blumen entdeckt, wie sie sich dort auch auf dem Turiner Tuch befinden.</a:t>
            </a:r>
          </a:p>
          <a:p>
            <a:r>
              <a:rPr lang="de-DE" altLang="de-DE" sz="4200"/>
              <a:t>(HF 17)</a:t>
            </a:r>
          </a:p>
          <a:p>
            <a:endParaRPr lang="de-DE" altLang="de-DE"/>
          </a:p>
        </p:txBody>
      </p:sp>
    </p:spTree>
  </p:cSld>
  <p:clrMapOvr>
    <a:masterClrMapping/>
  </p:clrMapOvr>
  <p:transition>
    <p:pull dir="u"/>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BA043A97-6835-4EC9-8F8B-845240E75AAE}"/>
              </a:ext>
            </a:extLst>
          </p:cNvPr>
          <p:cNvSpPr>
            <a:spLocks noGrp="1" noChangeArrowheads="1"/>
          </p:cNvSpPr>
          <p:nvPr>
            <p:ph type="title"/>
          </p:nvPr>
        </p:nvSpPr>
        <p:spPr/>
        <p:txBody>
          <a:bodyPr/>
          <a:lstStyle/>
          <a:p>
            <a:pPr eaLnBrk="1" hangingPunct="1"/>
            <a:r>
              <a:rPr lang="de-DE" altLang="de-DE"/>
              <a:t>Falsche Radiocarbondatierung</a:t>
            </a:r>
          </a:p>
        </p:txBody>
      </p:sp>
      <p:sp>
        <p:nvSpPr>
          <p:cNvPr id="178179" name="Rectangle 3">
            <a:extLst>
              <a:ext uri="{FF2B5EF4-FFF2-40B4-BE49-F238E27FC236}">
                <a16:creationId xmlns:a16="http://schemas.microsoft.com/office/drawing/2014/main" id="{10287FBD-7286-4A5D-BF3E-782E5923035D}"/>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Künstlerische Darstellungen Jesu wie das Pantokrator-Mosaik in einer sizilianischen Kathedrale aus dem 12. Jahrhundert, die Pantokrator-Darstellung in einer intalienischen Basilika aus dem 10. Jahrhundert und ein byzantinisches Pantokrator-Medaillon-Porträt auf einer Silbervase aus dem 6. Jahrhundert weisen deutliche Ähnlichkeiten mit dem GvT-Antlitz auf: Frontalansicht, schulterlange Haare, lange Nase, kurzer leicht geteilter Bart, durch Schwellung unregelmäßige Jochbögen</a:t>
            </a:r>
            <a:r>
              <a:rPr lang="de-DE" altLang="de-DE" sz="2800"/>
              <a:t> </a:t>
            </a:r>
          </a:p>
        </p:txBody>
      </p:sp>
    </p:spTree>
  </p:cSld>
  <p:clrMapOvr>
    <a:masterClrMapping/>
  </p:clrMapOvr>
  <p:transition>
    <p:pull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a:extLst>
              <a:ext uri="{FF2B5EF4-FFF2-40B4-BE49-F238E27FC236}">
                <a16:creationId xmlns:a16="http://schemas.microsoft.com/office/drawing/2014/main" id="{BD55FBB8-2BCA-4C18-82E4-B6080CBC14F5}"/>
              </a:ext>
            </a:extLst>
          </p:cNvPr>
          <p:cNvSpPr>
            <a:spLocks noGrp="1" noChangeArrowheads="1"/>
          </p:cNvSpPr>
          <p:nvPr>
            <p:ph type="title"/>
          </p:nvPr>
        </p:nvSpPr>
        <p:spPr/>
        <p:txBody>
          <a:bodyPr/>
          <a:lstStyle/>
          <a:p>
            <a:r>
              <a:rPr lang="de-DE" altLang="de-DE" dirty="0"/>
              <a:t>Neutestamentliche Aussagen zur Auferstehung (Lukas 24)</a:t>
            </a:r>
          </a:p>
        </p:txBody>
      </p:sp>
      <p:sp>
        <p:nvSpPr>
          <p:cNvPr id="13315" name="Inhaltsplatzhalter 2">
            <a:extLst>
              <a:ext uri="{FF2B5EF4-FFF2-40B4-BE49-F238E27FC236}">
                <a16:creationId xmlns:a16="http://schemas.microsoft.com/office/drawing/2014/main" id="{C7655772-9658-4D9B-8D63-D709F13D444D}"/>
              </a:ext>
            </a:extLst>
          </p:cNvPr>
          <p:cNvSpPr>
            <a:spLocks noGrp="1" noChangeArrowheads="1"/>
          </p:cNvSpPr>
          <p:nvPr>
            <p:ph idx="1"/>
          </p:nvPr>
        </p:nvSpPr>
        <p:spPr/>
        <p:txBody>
          <a:bodyPr/>
          <a:lstStyle/>
          <a:p>
            <a:r>
              <a:rPr lang="de-DE" altLang="de-DE"/>
              <a:t>1 Aber am ersten Tag der Woche sehr früh kamen sie zum Grab und trugen bei sich die wohlriechenden Öle, die sie bereitet hatten. 2 Sie fanden aber den Stein weggewälzt von dem Grab 3 und gingen hinein und fanden den Leib des Herrn Jesus nicht. 4 Und als sie darüber ratlos waren, siehe, da traten zu ihnen zwei Männer in glänzenden Kleidern. </a:t>
            </a:r>
          </a:p>
        </p:txBody>
      </p:sp>
    </p:spTree>
  </p:cSld>
  <p:clrMapOvr>
    <a:masterClrMapping/>
  </p:clrMapOvr>
  <p:transition>
    <p:pull dir="u"/>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A9F6240D-C285-4D54-8803-27BD488099E2}"/>
              </a:ext>
            </a:extLst>
          </p:cNvPr>
          <p:cNvSpPr>
            <a:spLocks noGrp="1" noChangeArrowheads="1"/>
          </p:cNvSpPr>
          <p:nvPr>
            <p:ph type="title"/>
          </p:nvPr>
        </p:nvSpPr>
        <p:spPr/>
        <p:txBody>
          <a:bodyPr/>
          <a:lstStyle/>
          <a:p>
            <a:pPr eaLnBrk="1" hangingPunct="1"/>
            <a:r>
              <a:rPr lang="de-DE" altLang="de-DE"/>
              <a:t>Falsche Radiocarbondatierung</a:t>
            </a:r>
          </a:p>
        </p:txBody>
      </p:sp>
      <p:sp>
        <p:nvSpPr>
          <p:cNvPr id="179203" name="Rectangle 3">
            <a:extLst>
              <a:ext uri="{FF2B5EF4-FFF2-40B4-BE49-F238E27FC236}">
                <a16:creationId xmlns:a16="http://schemas.microsoft.com/office/drawing/2014/main" id="{7F1449A7-6B1F-41E3-94AD-B2E8C6056030}"/>
              </a:ext>
            </a:extLst>
          </p:cNvPr>
          <p:cNvSpPr>
            <a:spLocks noGrp="1" noChangeArrowheads="1"/>
          </p:cNvSpPr>
          <p:nvPr>
            <p:ph type="body" idx="1"/>
          </p:nvPr>
        </p:nvSpPr>
        <p:spPr/>
        <p:txBody>
          <a:bodyPr/>
          <a:lstStyle/>
          <a:p>
            <a:pPr eaLnBrk="1" hangingPunct="1">
              <a:buFont typeface="Symbol" panose="05050102010706020507" pitchFamily="18" charset="2"/>
              <a:buNone/>
            </a:pPr>
            <a:r>
              <a:rPr lang="de-DE" altLang="de-DE">
                <a:cs typeface="Times New Roman" panose="02020603050405020304" pitchFamily="18" charset="0"/>
              </a:rPr>
              <a:t>	</a:t>
            </a:r>
            <a:r>
              <a:rPr lang="de-DE" altLang="de-DE" sz="4000">
                <a:cs typeface="Times New Roman" panose="02020603050405020304" pitchFamily="18" charset="0"/>
              </a:rPr>
              <a:t>Kaiser Justinian II. ließ schon um 692 n.Chr. Goldmünzen  mit dem Antlitz Jesu prägen, das deutlich dem des GvT ähnelt</a:t>
            </a:r>
            <a:r>
              <a:rPr lang="de-DE" altLang="de-DE" sz="4000"/>
              <a:t> (ww 25; HF 17). </a:t>
            </a:r>
          </a:p>
          <a:p>
            <a:pPr eaLnBrk="1" hangingPunct="1">
              <a:buFont typeface="Symbol" panose="05050102010706020507" pitchFamily="18" charset="2"/>
              <a:buNone/>
            </a:pPr>
            <a:endParaRPr lang="de-DE" altLang="de-DE" sz="4000"/>
          </a:p>
        </p:txBody>
      </p:sp>
    </p:spTree>
  </p:cSld>
  <p:clrMapOvr>
    <a:masterClrMapping/>
  </p:clrMapOvr>
  <p:transition>
    <p:pull dir="u"/>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el 1">
            <a:extLst>
              <a:ext uri="{FF2B5EF4-FFF2-40B4-BE49-F238E27FC236}">
                <a16:creationId xmlns:a16="http://schemas.microsoft.com/office/drawing/2014/main" id="{79419D8A-A15D-4D5C-AB40-F3BFD33855E7}"/>
              </a:ext>
            </a:extLst>
          </p:cNvPr>
          <p:cNvSpPr>
            <a:spLocks noGrp="1" noChangeArrowheads="1"/>
          </p:cNvSpPr>
          <p:nvPr>
            <p:ph type="title"/>
          </p:nvPr>
        </p:nvSpPr>
        <p:spPr/>
        <p:txBody>
          <a:bodyPr/>
          <a:lstStyle/>
          <a:p>
            <a:r>
              <a:rPr lang="de-DE" altLang="de-DE"/>
              <a:t>Falsche Radiocarbondatierung</a:t>
            </a:r>
          </a:p>
        </p:txBody>
      </p:sp>
      <p:pic>
        <p:nvPicPr>
          <p:cNvPr id="180227" name="Image.jpg">
            <a:extLst>
              <a:ext uri="{FF2B5EF4-FFF2-40B4-BE49-F238E27FC236}">
                <a16:creationId xmlns:a16="http://schemas.microsoft.com/office/drawing/2014/main" id="{ADDCE769-B71F-49FC-94B8-E75AADE00EC6}"/>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8175" y="1989138"/>
            <a:ext cx="6264275" cy="3887787"/>
          </a:xfrm>
        </p:spPr>
      </p:pic>
    </p:spTree>
  </p:cSld>
  <p:clrMapOvr>
    <a:masterClrMapping/>
  </p:clrMapOvr>
  <p:transition>
    <p:pull dir="u"/>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el 1">
            <a:extLst>
              <a:ext uri="{FF2B5EF4-FFF2-40B4-BE49-F238E27FC236}">
                <a16:creationId xmlns:a16="http://schemas.microsoft.com/office/drawing/2014/main" id="{D8E61694-1971-4DDD-8E91-4E6659548430}"/>
              </a:ext>
            </a:extLst>
          </p:cNvPr>
          <p:cNvSpPr>
            <a:spLocks noGrp="1" noChangeArrowheads="1"/>
          </p:cNvSpPr>
          <p:nvPr>
            <p:ph type="title"/>
          </p:nvPr>
        </p:nvSpPr>
        <p:spPr/>
        <p:txBody>
          <a:bodyPr/>
          <a:lstStyle/>
          <a:p>
            <a:r>
              <a:rPr lang="de-DE" altLang="de-DE"/>
              <a:t>Münze von Kaiser Justinian (7. Jhd) </a:t>
            </a:r>
          </a:p>
        </p:txBody>
      </p:sp>
      <p:pic>
        <p:nvPicPr>
          <p:cNvPr id="181251" name="Picture">
            <a:extLst>
              <a:ext uri="{FF2B5EF4-FFF2-40B4-BE49-F238E27FC236}">
                <a16:creationId xmlns:a16="http://schemas.microsoft.com/office/drawing/2014/main" id="{A4CED498-0034-45C1-80F8-95465D913A04}"/>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79613" y="1844675"/>
            <a:ext cx="6192837" cy="4608513"/>
          </a:xfrm>
        </p:spPr>
      </p:pic>
    </p:spTree>
  </p:cSld>
  <p:clrMapOvr>
    <a:masterClrMapping/>
  </p:clrMapOvr>
  <p:transition>
    <p:pull dir="u"/>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94AB2EC9-1FFC-4676-AE56-5BA4B527AED0}"/>
              </a:ext>
            </a:extLst>
          </p:cNvPr>
          <p:cNvSpPr>
            <a:spLocks noGrp="1" noChangeArrowheads="1"/>
          </p:cNvSpPr>
          <p:nvPr>
            <p:ph type="title"/>
          </p:nvPr>
        </p:nvSpPr>
        <p:spPr/>
        <p:txBody>
          <a:bodyPr/>
          <a:lstStyle/>
          <a:p>
            <a:pPr eaLnBrk="1" hangingPunct="1"/>
            <a:r>
              <a:rPr lang="de-DE" altLang="de-DE"/>
              <a:t>Falsche Radiocarbondatierung</a:t>
            </a:r>
          </a:p>
        </p:txBody>
      </p:sp>
      <p:sp>
        <p:nvSpPr>
          <p:cNvPr id="182275" name="Rectangle 3">
            <a:extLst>
              <a:ext uri="{FF2B5EF4-FFF2-40B4-BE49-F238E27FC236}">
                <a16:creationId xmlns:a16="http://schemas.microsoft.com/office/drawing/2014/main" id="{B4A40E2F-79EB-4A66-BDB9-EBA567FF4446}"/>
              </a:ext>
            </a:extLst>
          </p:cNvPr>
          <p:cNvSpPr>
            <a:spLocks noGrp="1" noChangeArrowheads="1"/>
          </p:cNvSpPr>
          <p:nvPr>
            <p:ph type="body" idx="1"/>
          </p:nvPr>
        </p:nvSpPr>
        <p:spPr/>
        <p:txBody>
          <a:bodyPr/>
          <a:lstStyle/>
          <a:p>
            <a:pPr eaLnBrk="1" hangingPunct="1"/>
            <a:r>
              <a:rPr lang="de-DE" altLang="de-DE" sz="4000"/>
              <a:t>Auch historische Berichte verweisen auf die Existenz des Grabtuchs von Turin lange vor dem Mittelalter und damit vor der Radiocarbondatierung</a:t>
            </a:r>
          </a:p>
        </p:txBody>
      </p:sp>
    </p:spTree>
  </p:cSld>
  <p:clrMapOvr>
    <a:masterClrMapping/>
  </p:clrMapOvr>
  <p:transition>
    <p:pull dir="u"/>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4896BB0E-9AF4-4E1E-ABB1-6781F3174B3F}"/>
              </a:ext>
            </a:extLst>
          </p:cNvPr>
          <p:cNvSpPr>
            <a:spLocks noGrp="1" noChangeArrowheads="1"/>
          </p:cNvSpPr>
          <p:nvPr>
            <p:ph type="title"/>
          </p:nvPr>
        </p:nvSpPr>
        <p:spPr/>
        <p:txBody>
          <a:bodyPr/>
          <a:lstStyle/>
          <a:p>
            <a:pPr eaLnBrk="1" hangingPunct="1"/>
            <a:r>
              <a:rPr lang="de-DE" altLang="de-DE"/>
              <a:t>Falsche Radiocarbondatierung</a:t>
            </a:r>
          </a:p>
        </p:txBody>
      </p:sp>
      <p:sp>
        <p:nvSpPr>
          <p:cNvPr id="183299" name="Rectangle 3">
            <a:extLst>
              <a:ext uri="{FF2B5EF4-FFF2-40B4-BE49-F238E27FC236}">
                <a16:creationId xmlns:a16="http://schemas.microsoft.com/office/drawing/2014/main" id="{CAFF7121-A09B-45D6-B3FF-FC67AA859341}"/>
              </a:ext>
            </a:extLst>
          </p:cNvPr>
          <p:cNvSpPr>
            <a:spLocks noGrp="1" noChangeArrowheads="1"/>
          </p:cNvSpPr>
          <p:nvPr>
            <p:ph type="body" idx="1"/>
          </p:nvPr>
        </p:nvSpPr>
        <p:spPr/>
        <p:txBody>
          <a:bodyPr/>
          <a:lstStyle/>
          <a:p>
            <a:pPr algn="just" eaLnBrk="1" hangingPunct="1">
              <a:lnSpc>
                <a:spcPct val="90000"/>
              </a:lnSpc>
            </a:pPr>
            <a:r>
              <a:rPr lang="de-DE" altLang="de-DE">
                <a:cs typeface="Times New Roman" panose="02020603050405020304" pitchFamily="18" charset="0"/>
              </a:rPr>
              <a:t>Schon 546 erwähnt der Chronist Euagrius in seinem Bericht über die Belagerung Edessas in der Kirchengeschichte, daß der persische Angriff 'von dem gottgeschaffenen Bildnis, das nicht von Menschenhand geschaffen' war***</a:t>
            </a:r>
          </a:p>
          <a:p>
            <a:pPr algn="just" eaLnBrk="1" hangingPunct="1">
              <a:lnSpc>
                <a:spcPct val="90000"/>
              </a:lnSpc>
            </a:pPr>
            <a:r>
              <a:rPr lang="de-DE" altLang="de-DE">
                <a:cs typeface="Times New Roman" panose="02020603050405020304" pitchFamily="18" charset="0"/>
              </a:rPr>
              <a:t>Tatsächlich hieß das GvT von Anfang an 'Acheiropoieton', was 'A cheiro poieton', also 'nicht von Hand gemacht' heißt </a:t>
            </a:r>
          </a:p>
        </p:txBody>
      </p:sp>
    </p:spTree>
  </p:cSld>
  <p:clrMapOvr>
    <a:masterClrMapping/>
  </p:clrMapOvr>
  <p:transition>
    <p:pull dir="u"/>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DCFBF3D9-395E-4C8D-95E8-4CD1CA487190}"/>
              </a:ext>
            </a:extLst>
          </p:cNvPr>
          <p:cNvSpPr>
            <a:spLocks noGrp="1" noChangeArrowheads="1"/>
          </p:cNvSpPr>
          <p:nvPr>
            <p:ph type="title"/>
          </p:nvPr>
        </p:nvSpPr>
        <p:spPr/>
        <p:txBody>
          <a:bodyPr/>
          <a:lstStyle/>
          <a:p>
            <a:pPr eaLnBrk="1" hangingPunct="1"/>
            <a:r>
              <a:rPr lang="de-DE" altLang="de-DE"/>
              <a:t>Falsche Radiocarbondatierung</a:t>
            </a:r>
          </a:p>
        </p:txBody>
      </p:sp>
      <p:sp>
        <p:nvSpPr>
          <p:cNvPr id="184323" name="Rectangle 3">
            <a:extLst>
              <a:ext uri="{FF2B5EF4-FFF2-40B4-BE49-F238E27FC236}">
                <a16:creationId xmlns:a16="http://schemas.microsoft.com/office/drawing/2014/main" id="{06EF5F44-C3F8-45A6-B53D-4725CA165F1C}"/>
              </a:ext>
            </a:extLst>
          </p:cNvPr>
          <p:cNvSpPr>
            <a:spLocks noGrp="1" noChangeArrowheads="1"/>
          </p:cNvSpPr>
          <p:nvPr>
            <p:ph type="body" idx="1"/>
          </p:nvPr>
        </p:nvSpPr>
        <p:spPr/>
        <p:txBody>
          <a:bodyPr/>
          <a:lstStyle/>
          <a:p>
            <a:pPr eaLnBrk="1" hangingPunct="1"/>
            <a:r>
              <a:rPr lang="de-DE" altLang="de-DE" sz="4000">
                <a:cs typeface="Times New Roman" panose="02020603050405020304" pitchFamily="18" charset="0"/>
              </a:rPr>
              <a:t>569 besingt eine Hymne die Schönheit der Kathedrale, in der das Edessabild in Edessa aufbewahrt wurde und vergleicht die Farbe ihres Marmors mit dem "Bildnis - kein Werk Sterblicher"</a:t>
            </a:r>
            <a:r>
              <a:rPr lang="de-DE" altLang="de-DE"/>
              <a:t> </a:t>
            </a:r>
          </a:p>
          <a:p>
            <a:pPr eaLnBrk="1" hangingPunct="1"/>
            <a:endParaRPr lang="de-DE" altLang="de-DE"/>
          </a:p>
        </p:txBody>
      </p:sp>
    </p:spTree>
  </p:cSld>
  <p:clrMapOvr>
    <a:masterClrMapping/>
  </p:clrMapOvr>
  <p:transition>
    <p:pull dir="u"/>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AA28E630-7409-4C56-85C3-336371D49A67}"/>
              </a:ext>
            </a:extLst>
          </p:cNvPr>
          <p:cNvSpPr>
            <a:spLocks noGrp="1" noChangeArrowheads="1"/>
          </p:cNvSpPr>
          <p:nvPr>
            <p:ph type="title"/>
          </p:nvPr>
        </p:nvSpPr>
        <p:spPr/>
        <p:txBody>
          <a:bodyPr/>
          <a:lstStyle/>
          <a:p>
            <a:pPr eaLnBrk="1" hangingPunct="1"/>
            <a:r>
              <a:rPr lang="de-DE" altLang="de-DE"/>
              <a:t>Falsche Radiocarbondatierung</a:t>
            </a:r>
          </a:p>
        </p:txBody>
      </p:sp>
      <p:sp>
        <p:nvSpPr>
          <p:cNvPr id="185347" name="Rectangle 3">
            <a:extLst>
              <a:ext uri="{FF2B5EF4-FFF2-40B4-BE49-F238E27FC236}">
                <a16:creationId xmlns:a16="http://schemas.microsoft.com/office/drawing/2014/main" id="{D9384BEC-9096-4298-83CE-BD45E164DD75}"/>
              </a:ext>
            </a:extLst>
          </p:cNvPr>
          <p:cNvSpPr>
            <a:spLocks noGrp="1" noChangeArrowheads="1"/>
          </p:cNvSpPr>
          <p:nvPr>
            <p:ph type="body" idx="1"/>
          </p:nvPr>
        </p:nvSpPr>
        <p:spPr/>
        <p:txBody>
          <a:bodyPr/>
          <a:lstStyle/>
          <a:p>
            <a:pPr eaLnBrk="1" hangingPunct="1">
              <a:lnSpc>
                <a:spcPct val="90000"/>
              </a:lnSpc>
            </a:pPr>
            <a:r>
              <a:rPr lang="de-DE" altLang="de-DE" sz="3000">
                <a:cs typeface="Times New Roman" panose="02020603050405020304" pitchFamily="18" charset="0"/>
              </a:rPr>
              <a:t>Das Edessabild wird schon in einer Handschrift aus dem 6. Jahrhundert (Acta Thaddaei) als tetrádiplon bezeichnet, was 'viermal doppelt gefaltet' bedeutet. Röntgenologisch konnte die Falze einer entsprechenden Vierfachfaltung auch nachgewiesen werden. In einem Experiment mit einer Fotographie des GvT wurde diese Faltung nachvollzogen - wodurch das GvT tatsächlich den Edessa-Kopien gleicht: Man sieht nur das Antlitz Jesu, es wird querformatig und läßt viel Seitenabstand neben dem Kopf </a:t>
            </a:r>
          </a:p>
        </p:txBody>
      </p:sp>
    </p:spTree>
  </p:cSld>
  <p:clrMapOvr>
    <a:masterClrMapping/>
  </p:clrMapOvr>
  <p:transition>
    <p:pull dir="u"/>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DFA39A78-7DED-4B7E-9D0A-2375B882244B}"/>
              </a:ext>
            </a:extLst>
          </p:cNvPr>
          <p:cNvSpPr>
            <a:spLocks noGrp="1" noChangeArrowheads="1"/>
          </p:cNvSpPr>
          <p:nvPr>
            <p:ph type="title"/>
          </p:nvPr>
        </p:nvSpPr>
        <p:spPr/>
        <p:txBody>
          <a:bodyPr/>
          <a:lstStyle/>
          <a:p>
            <a:pPr eaLnBrk="1" hangingPunct="1"/>
            <a:r>
              <a:rPr lang="de-DE" altLang="de-DE"/>
              <a:t>Falsche Radiocarbondatierung</a:t>
            </a:r>
          </a:p>
        </p:txBody>
      </p:sp>
      <p:sp>
        <p:nvSpPr>
          <p:cNvPr id="186371" name="Rectangle 3">
            <a:extLst>
              <a:ext uri="{FF2B5EF4-FFF2-40B4-BE49-F238E27FC236}">
                <a16:creationId xmlns:a16="http://schemas.microsoft.com/office/drawing/2014/main" id="{4937195A-B838-4B24-BC42-7D3A2D815591}"/>
              </a:ext>
            </a:extLst>
          </p:cNvPr>
          <p:cNvSpPr>
            <a:spLocks noGrp="1" noChangeArrowheads="1"/>
          </p:cNvSpPr>
          <p:nvPr>
            <p:ph type="body" idx="1"/>
          </p:nvPr>
        </p:nvSpPr>
        <p:spPr/>
        <p:txBody>
          <a:bodyPr/>
          <a:lstStyle/>
          <a:p>
            <a:pPr eaLnBrk="1" hangingPunct="1"/>
            <a:r>
              <a:rPr lang="de-DE" altLang="de-DE" sz="3600">
                <a:cs typeface="Times New Roman" panose="02020603050405020304" pitchFamily="18" charset="0"/>
              </a:rPr>
              <a:t>Um 787 berichtet Leon der Anagnost während des Ökumenischen Konzils in Nikäa, daß er Edessa besucht und gesehen habe, daß 'das heilige Bild, das nicht von Menschenhand gemacht ist, von den Gläubigen verehrt und angebetet wurde'</a:t>
            </a:r>
            <a:r>
              <a:rPr lang="de-DE" altLang="de-DE" sz="3600"/>
              <a:t> </a:t>
            </a:r>
          </a:p>
        </p:txBody>
      </p:sp>
    </p:spTree>
  </p:cSld>
  <p:clrMapOvr>
    <a:masterClrMapping/>
  </p:clrMapOvr>
  <p:transition>
    <p:pull dir="u"/>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E9E1093E-1251-4A5A-ABB3-E367C777C3A2}"/>
              </a:ext>
            </a:extLst>
          </p:cNvPr>
          <p:cNvSpPr>
            <a:spLocks noGrp="1" noChangeArrowheads="1"/>
          </p:cNvSpPr>
          <p:nvPr>
            <p:ph type="title"/>
          </p:nvPr>
        </p:nvSpPr>
        <p:spPr/>
        <p:txBody>
          <a:bodyPr/>
          <a:lstStyle/>
          <a:p>
            <a:pPr eaLnBrk="1" hangingPunct="1"/>
            <a:r>
              <a:rPr lang="de-DE" altLang="de-DE"/>
              <a:t>Falsche Radiocarbondatierung</a:t>
            </a:r>
          </a:p>
        </p:txBody>
      </p:sp>
      <p:sp>
        <p:nvSpPr>
          <p:cNvPr id="187395" name="Rectangle 3">
            <a:extLst>
              <a:ext uri="{FF2B5EF4-FFF2-40B4-BE49-F238E27FC236}">
                <a16:creationId xmlns:a16="http://schemas.microsoft.com/office/drawing/2014/main" id="{3D6F4EDC-A19E-4674-BD28-C573C3147DB3}"/>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Der Autor der Narratio de Imagine Edessena, einer Chronik des Edessabildes, beschreibt das GvT 944/945 n.Chr. als "durch eine nasse Feuchtigkeit ohne Farbe oder Malkunst [sei] ein Abdruck des Antlitzes auf das Leinentuch gemacht." An anderer Stelle der Narratio heißt es, daß das Bild 'durch Schweiß, nicht durch Farbstoffe erschaffen wurde'</a:t>
            </a:r>
            <a:r>
              <a:rPr lang="de-DE" altLang="de-DE"/>
              <a:t> </a:t>
            </a:r>
          </a:p>
        </p:txBody>
      </p:sp>
    </p:spTree>
  </p:cSld>
  <p:clrMapOvr>
    <a:masterClrMapping/>
  </p:clrMapOvr>
  <p:transition>
    <p:pull dir="u"/>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304C0283-4316-4982-B6EE-FC5EA8F1F7F5}"/>
              </a:ext>
            </a:extLst>
          </p:cNvPr>
          <p:cNvSpPr>
            <a:spLocks noGrp="1" noChangeArrowheads="1"/>
          </p:cNvSpPr>
          <p:nvPr>
            <p:ph type="title"/>
          </p:nvPr>
        </p:nvSpPr>
        <p:spPr/>
        <p:txBody>
          <a:bodyPr/>
          <a:lstStyle/>
          <a:p>
            <a:pPr eaLnBrk="1" hangingPunct="1"/>
            <a:r>
              <a:rPr lang="de-DE" altLang="de-DE"/>
              <a:t>Falsche Radiocarbondatierung</a:t>
            </a:r>
          </a:p>
        </p:txBody>
      </p:sp>
      <p:sp>
        <p:nvSpPr>
          <p:cNvPr id="188419" name="Rectangle 3">
            <a:extLst>
              <a:ext uri="{FF2B5EF4-FFF2-40B4-BE49-F238E27FC236}">
                <a16:creationId xmlns:a16="http://schemas.microsoft.com/office/drawing/2014/main" id="{4795783C-D9AC-4B74-AF08-21E7C74DCF23}"/>
              </a:ext>
            </a:extLst>
          </p:cNvPr>
          <p:cNvSpPr>
            <a:spLocks noGrp="1" noChangeArrowheads="1"/>
          </p:cNvSpPr>
          <p:nvPr>
            <p:ph type="body" idx="1"/>
          </p:nvPr>
        </p:nvSpPr>
        <p:spPr/>
        <p:txBody>
          <a:bodyPr/>
          <a:lstStyle/>
          <a:p>
            <a:pPr eaLnBrk="1" hangingPunct="1"/>
            <a:r>
              <a:rPr lang="de-DE" altLang="de-DE" sz="2800">
                <a:cs typeface="Times New Roman" panose="02020603050405020304" pitchFamily="18" charset="0"/>
              </a:rPr>
              <a:t>977 heißt es in einem lateinischen Codex: 'Alexius kam in die Stadt Edessa, ... in der ein blutiges Bild des Herrn aufbewahrt wird ... Es ist nicht von Menschenhand gemacht, wird aber geziemlich als ... Sein Antlitz betrachtet'. In der Vita Alexii wird außerdem von einem 'Bildnis Jesu Christi, unseres Herrn, welches nicht von Menschenhand auf eine sindon gebracht wurde' (das Wort sindon wird auch in den Evangelien für das Grabtuch benutzt) berichtet </a:t>
            </a:r>
          </a:p>
        </p:txBody>
      </p:sp>
    </p:spTree>
  </p:cSld>
  <p:clrMapOvr>
    <a:masterClrMapping/>
  </p:clrMapOvr>
  <p:transition>
    <p:pull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5C9F09FB-D832-4F75-A241-DD8DBE532596}"/>
              </a:ext>
            </a:extLst>
          </p:cNvPr>
          <p:cNvSpPr>
            <a:spLocks noGrp="1" noChangeArrowheads="1"/>
          </p:cNvSpPr>
          <p:nvPr>
            <p:ph type="title"/>
          </p:nvPr>
        </p:nvSpPr>
        <p:spPr/>
        <p:txBody>
          <a:bodyPr/>
          <a:lstStyle/>
          <a:p>
            <a:r>
              <a:rPr lang="de-DE" altLang="de-DE" dirty="0"/>
              <a:t>Neutestamentliche Aussagen zur Auferstehung (Lukas 24)</a:t>
            </a:r>
          </a:p>
        </p:txBody>
      </p:sp>
      <p:sp>
        <p:nvSpPr>
          <p:cNvPr id="14339" name="Inhaltsplatzhalter 2">
            <a:extLst>
              <a:ext uri="{FF2B5EF4-FFF2-40B4-BE49-F238E27FC236}">
                <a16:creationId xmlns:a16="http://schemas.microsoft.com/office/drawing/2014/main" id="{02C484DC-BF17-4F32-9132-66385D66CFA3}"/>
              </a:ext>
            </a:extLst>
          </p:cNvPr>
          <p:cNvSpPr>
            <a:spLocks noGrp="1" noChangeArrowheads="1"/>
          </p:cNvSpPr>
          <p:nvPr>
            <p:ph idx="1"/>
          </p:nvPr>
        </p:nvSpPr>
        <p:spPr/>
        <p:txBody>
          <a:bodyPr/>
          <a:lstStyle/>
          <a:p>
            <a:r>
              <a:rPr lang="de-DE" altLang="de-DE" sz="2800"/>
              <a:t>5 Sie aber erschraken und neigten ihr Angesicht zur Erde. Da sprachen die zu ihnen: Was sucht ihr den Lebenden bei den Toten? 6 Er ist nicht hier, er ist auferstanden. Gedenkt daran, wie er euch gesagt hat, als er noch in Galiläa war 7 und sprach: Der Menschensohn muss überantwortet werden in die Hände der Sünder und gekreuzigt werden und am dritten Tage auferstehen. 8 Und sie gedachten an seine Worte. </a:t>
            </a:r>
          </a:p>
        </p:txBody>
      </p:sp>
    </p:spTree>
  </p:cSld>
  <p:clrMapOvr>
    <a:masterClrMapping/>
  </p:clrMapOvr>
  <p:transition>
    <p:pull dir="u"/>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026">
            <a:extLst>
              <a:ext uri="{FF2B5EF4-FFF2-40B4-BE49-F238E27FC236}">
                <a16:creationId xmlns:a16="http://schemas.microsoft.com/office/drawing/2014/main" id="{24196024-BECB-4FC0-B31D-E3A46210A86E}"/>
              </a:ext>
            </a:extLst>
          </p:cNvPr>
          <p:cNvSpPr>
            <a:spLocks noGrp="1" noChangeArrowheads="1"/>
          </p:cNvSpPr>
          <p:nvPr>
            <p:ph type="title"/>
          </p:nvPr>
        </p:nvSpPr>
        <p:spPr/>
        <p:txBody>
          <a:bodyPr/>
          <a:lstStyle/>
          <a:p>
            <a:pPr eaLnBrk="1" hangingPunct="1"/>
            <a:r>
              <a:rPr lang="de-DE" altLang="de-DE"/>
              <a:t>Falsche Radiocarbondatierung</a:t>
            </a:r>
          </a:p>
        </p:txBody>
      </p:sp>
      <p:sp>
        <p:nvSpPr>
          <p:cNvPr id="189443" name="Rectangle 1027">
            <a:extLst>
              <a:ext uri="{FF2B5EF4-FFF2-40B4-BE49-F238E27FC236}">
                <a16:creationId xmlns:a16="http://schemas.microsoft.com/office/drawing/2014/main" id="{8F849D6D-24A8-42E3-BDC4-ED43EF502754}"/>
              </a:ext>
            </a:extLst>
          </p:cNvPr>
          <p:cNvSpPr>
            <a:spLocks noGrp="1" noChangeArrowheads="1"/>
          </p:cNvSpPr>
          <p:nvPr>
            <p:ph type="body" idx="1"/>
          </p:nvPr>
        </p:nvSpPr>
        <p:spPr/>
        <p:txBody>
          <a:bodyPr/>
          <a:lstStyle/>
          <a:p>
            <a:pPr algn="just" eaLnBrk="1" hangingPunct="1">
              <a:lnSpc>
                <a:spcPct val="90000"/>
              </a:lnSpc>
            </a:pPr>
            <a:r>
              <a:rPr lang="de-DE" altLang="de-DE" sz="2800">
                <a:cs typeface="Times New Roman" panose="02020603050405020304" pitchFamily="18" charset="0"/>
              </a:rPr>
              <a:t>1141 schrieb ein französischer Mönch und Chronist:</a:t>
            </a:r>
          </a:p>
          <a:p>
            <a:pPr algn="just" eaLnBrk="1" hangingPunct="1">
              <a:lnSpc>
                <a:spcPct val="90000"/>
              </a:lnSpc>
            </a:pPr>
            <a:r>
              <a:rPr lang="de-DE" altLang="de-DE" sz="2800">
                <a:cs typeface="Times New Roman" panose="02020603050405020304" pitchFamily="18" charset="0"/>
              </a:rPr>
              <a:t>Abgar regierte als König von Edessa. Ihm sandte Jesus ... ein sehr kostbares Tuch, mit dem er den Schweiß von seinem Angesicht trocknete und auf welchem des Heilands Bild auf wunderbare Weise abgebildet erscheint: welches des Herrn körperliche Gestalt und Größe den Hinblickenden erkennen läßt (1,203.367-368).</a:t>
            </a:r>
          </a:p>
          <a:p>
            <a:pPr eaLnBrk="1" hangingPunct="1">
              <a:lnSpc>
                <a:spcPct val="90000"/>
              </a:lnSpc>
            </a:pPr>
            <a:r>
              <a:rPr lang="de-DE" altLang="de-DE" sz="2800">
                <a:cs typeface="Times New Roman" panose="02020603050405020304" pitchFamily="18" charset="0"/>
              </a:rPr>
              <a:t>Damit kann die Existenz des Grabtuch schon im Jahr 1141 als gesichert gelten. </a:t>
            </a:r>
          </a:p>
        </p:txBody>
      </p:sp>
    </p:spTree>
  </p:cSld>
  <p:clrMapOvr>
    <a:masterClrMapping/>
  </p:clrMapOvr>
  <p:transition>
    <p:pull dir="u"/>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3A67C009-2CCB-4875-B3E2-61F5DF401C98}"/>
              </a:ext>
            </a:extLst>
          </p:cNvPr>
          <p:cNvSpPr>
            <a:spLocks noGrp="1" noChangeArrowheads="1"/>
          </p:cNvSpPr>
          <p:nvPr>
            <p:ph type="title"/>
          </p:nvPr>
        </p:nvSpPr>
        <p:spPr/>
        <p:txBody>
          <a:bodyPr/>
          <a:lstStyle/>
          <a:p>
            <a:pPr eaLnBrk="1" hangingPunct="1"/>
            <a:r>
              <a:rPr lang="de-DE" altLang="de-DE"/>
              <a:t>Falsche Radiocarbondatierung</a:t>
            </a:r>
          </a:p>
        </p:txBody>
      </p:sp>
      <p:sp>
        <p:nvSpPr>
          <p:cNvPr id="190467" name="Rectangle 3">
            <a:extLst>
              <a:ext uri="{FF2B5EF4-FFF2-40B4-BE49-F238E27FC236}">
                <a16:creationId xmlns:a16="http://schemas.microsoft.com/office/drawing/2014/main" id="{1C0A6CDD-1BE6-4875-8895-30FFFA092B62}"/>
              </a:ext>
            </a:extLst>
          </p:cNvPr>
          <p:cNvSpPr>
            <a:spLocks noGrp="1" noChangeArrowheads="1"/>
          </p:cNvSpPr>
          <p:nvPr>
            <p:ph type="body" idx="1"/>
          </p:nvPr>
        </p:nvSpPr>
        <p:spPr/>
        <p:txBody>
          <a:bodyPr/>
          <a:lstStyle/>
          <a:p>
            <a:pPr eaLnBrk="1" hangingPunct="1"/>
            <a:r>
              <a:rPr lang="de-DE" altLang="de-DE" sz="3600">
                <a:cs typeface="Times New Roman" panose="02020603050405020304" pitchFamily="18" charset="0"/>
              </a:rPr>
              <a:t>943 erhält der byzantinische Kaiser Romanos gegen Verschonung der Stadt Edessa, Freilassung 200 muslimischer Gefangenen und 12000 Silberstücke das Tuch mit dem Bildnis Christi; dies hätte man niemals für ein bloßes Gemälde gezahlt</a:t>
            </a:r>
            <a:r>
              <a:rPr lang="de-DE" altLang="de-DE" sz="3600"/>
              <a:t> </a:t>
            </a:r>
          </a:p>
        </p:txBody>
      </p:sp>
    </p:spTree>
  </p:cSld>
  <p:clrMapOvr>
    <a:masterClrMapping/>
  </p:clrMapOvr>
  <p:transition>
    <p:pull dir="u"/>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3916CB1C-A50C-4AD4-837D-F249D04F4A4E}"/>
              </a:ext>
            </a:extLst>
          </p:cNvPr>
          <p:cNvSpPr>
            <a:spLocks noGrp="1" noChangeArrowheads="1"/>
          </p:cNvSpPr>
          <p:nvPr>
            <p:ph type="title"/>
          </p:nvPr>
        </p:nvSpPr>
        <p:spPr/>
        <p:txBody>
          <a:bodyPr/>
          <a:lstStyle/>
          <a:p>
            <a:pPr eaLnBrk="1" hangingPunct="1"/>
            <a:r>
              <a:rPr lang="de-DE" altLang="de-DE"/>
              <a:t>Falsche Radiocarbondatierung</a:t>
            </a:r>
          </a:p>
        </p:txBody>
      </p:sp>
      <p:sp>
        <p:nvSpPr>
          <p:cNvPr id="191491" name="Rectangle 3">
            <a:extLst>
              <a:ext uri="{FF2B5EF4-FFF2-40B4-BE49-F238E27FC236}">
                <a16:creationId xmlns:a16="http://schemas.microsoft.com/office/drawing/2014/main" id="{BF29A598-81E8-43C6-8C64-34CA31576632}"/>
              </a:ext>
            </a:extLst>
          </p:cNvPr>
          <p:cNvSpPr>
            <a:spLocks noGrp="1" noChangeArrowheads="1"/>
          </p:cNvSpPr>
          <p:nvPr>
            <p:ph type="body" idx="1"/>
          </p:nvPr>
        </p:nvSpPr>
        <p:spPr/>
        <p:txBody>
          <a:bodyPr/>
          <a:lstStyle/>
          <a:p>
            <a:pPr eaLnBrk="1" hangingPunct="1"/>
            <a:r>
              <a:rPr lang="de-DE" altLang="de-DE" sz="2800">
                <a:cs typeface="Times New Roman" panose="02020603050405020304" pitchFamily="18" charset="0"/>
              </a:rPr>
              <a:t>Kurz nach der Überführung des GvT von Edessa nach Konstantinopel am 15.8.944 wurde es von einem erlauchten Kreis genauer betrachtet. Der Chronist Symeon Magister berichtet davon in den Annales 52, daß einige sagten, sie sähen gar nichts. Das ist genau der Eindruck, den man heute hat, wenn man das Bild aus der Nähe anschauen will</a:t>
            </a:r>
            <a:r>
              <a:rPr lang="de-DE" altLang="de-DE" sz="2800"/>
              <a:t> </a:t>
            </a:r>
          </a:p>
          <a:p>
            <a:pPr eaLnBrk="1" hangingPunct="1"/>
            <a:r>
              <a:rPr lang="de-DE" altLang="de-DE" sz="2800">
                <a:cs typeface="Times New Roman" panose="02020603050405020304" pitchFamily="18" charset="0"/>
              </a:rPr>
              <a:t> </a:t>
            </a:r>
          </a:p>
        </p:txBody>
      </p:sp>
    </p:spTree>
  </p:cSld>
  <p:clrMapOvr>
    <a:masterClrMapping/>
  </p:clrMapOvr>
  <p:transition>
    <p:pull dir="u"/>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A6CDE398-02DF-4B2C-A549-60893EF3D32E}"/>
              </a:ext>
            </a:extLst>
          </p:cNvPr>
          <p:cNvSpPr>
            <a:spLocks noGrp="1" noChangeArrowheads="1"/>
          </p:cNvSpPr>
          <p:nvPr>
            <p:ph type="title"/>
          </p:nvPr>
        </p:nvSpPr>
        <p:spPr/>
        <p:txBody>
          <a:bodyPr/>
          <a:lstStyle/>
          <a:p>
            <a:pPr eaLnBrk="1" hangingPunct="1"/>
            <a:r>
              <a:rPr lang="de-DE" altLang="de-DE"/>
              <a:t>Falsche Radiocarbondatierung</a:t>
            </a:r>
          </a:p>
        </p:txBody>
      </p:sp>
      <p:sp>
        <p:nvSpPr>
          <p:cNvPr id="192515" name="Rectangle 3">
            <a:extLst>
              <a:ext uri="{FF2B5EF4-FFF2-40B4-BE49-F238E27FC236}">
                <a16:creationId xmlns:a16="http://schemas.microsoft.com/office/drawing/2014/main" id="{93990056-811B-4A73-B678-287CDE11035B}"/>
              </a:ext>
            </a:extLst>
          </p:cNvPr>
          <p:cNvSpPr>
            <a:spLocks noGrp="1" noChangeArrowheads="1"/>
          </p:cNvSpPr>
          <p:nvPr>
            <p:ph type="body" idx="1"/>
          </p:nvPr>
        </p:nvSpPr>
        <p:spPr/>
        <p:txBody>
          <a:bodyPr/>
          <a:lstStyle/>
          <a:p>
            <a:pPr eaLnBrk="1" hangingPunct="1"/>
            <a:r>
              <a:rPr lang="de-DE" altLang="de-DE" sz="2800">
                <a:cs typeface="Times New Roman" panose="02020603050405020304" pitchFamily="18" charset="0"/>
              </a:rPr>
              <a:t>Gregor, Erzdiakon der Hagia Sophia in Konstantinopel, beschreibt 944 das GvT wiederum mit den Worten, daß es "die Schweißtropfen aufnahm, die in der Todesnot wie Blut vom Antlitz des Herrn rannen ... Von diesem Schmuck ist das wahre Bildnis Christi gefärbt und verziert von den Rinnsalen der Blutstropfen aus Seiner Seitenwunde"; somit war das Tuch schon 944 nicht nur ein Bildnis Jesu, sondern wies wie das GvT auch Spuren von Blut auf </a:t>
            </a:r>
          </a:p>
        </p:txBody>
      </p:sp>
    </p:spTree>
  </p:cSld>
  <p:clrMapOvr>
    <a:masterClrMapping/>
  </p:clrMapOvr>
  <p:transition>
    <p:pull dir="u"/>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F7368C7C-CBB1-4518-82C2-6D602263E2D5}"/>
              </a:ext>
            </a:extLst>
          </p:cNvPr>
          <p:cNvSpPr>
            <a:spLocks noGrp="1" noChangeArrowheads="1"/>
          </p:cNvSpPr>
          <p:nvPr>
            <p:ph type="title"/>
          </p:nvPr>
        </p:nvSpPr>
        <p:spPr/>
        <p:txBody>
          <a:bodyPr/>
          <a:lstStyle/>
          <a:p>
            <a:pPr eaLnBrk="1" hangingPunct="1"/>
            <a:r>
              <a:rPr lang="de-DE" altLang="de-DE"/>
              <a:t>Falsche Radiocarbondatierung</a:t>
            </a:r>
          </a:p>
        </p:txBody>
      </p:sp>
      <p:sp>
        <p:nvSpPr>
          <p:cNvPr id="193539" name="Rectangle 3">
            <a:extLst>
              <a:ext uri="{FF2B5EF4-FFF2-40B4-BE49-F238E27FC236}">
                <a16:creationId xmlns:a16="http://schemas.microsoft.com/office/drawing/2014/main" id="{1A1674D3-EE93-4DE0-8C08-E2C66911DBF1}"/>
              </a:ext>
            </a:extLst>
          </p:cNvPr>
          <p:cNvSpPr>
            <a:spLocks noGrp="1" noChangeArrowheads="1"/>
          </p:cNvSpPr>
          <p:nvPr>
            <p:ph type="body" idx="1"/>
          </p:nvPr>
        </p:nvSpPr>
        <p:spPr/>
        <p:txBody>
          <a:bodyPr/>
          <a:lstStyle/>
          <a:p>
            <a:pPr eaLnBrk="1" hangingPunct="1"/>
            <a:r>
              <a:rPr lang="de-DE" altLang="de-DE" sz="4000">
                <a:cs typeface="Times New Roman" panose="02020603050405020304" pitchFamily="18" charset="0"/>
              </a:rPr>
              <a:t>958 wird zum erstenmal schriftlich das Grabtuch Jesu in Konstantinopel erwähnt (in einem Brief von Konstantin VII. Porphyrogennetos an seine Armee)</a:t>
            </a:r>
            <a:r>
              <a:rPr lang="de-DE" altLang="de-DE" sz="4000"/>
              <a:t> </a:t>
            </a:r>
          </a:p>
        </p:txBody>
      </p:sp>
    </p:spTree>
  </p:cSld>
  <p:clrMapOvr>
    <a:masterClrMapping/>
  </p:clrMapOvr>
  <p:transition>
    <p:pull dir="u"/>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el 1">
            <a:extLst>
              <a:ext uri="{FF2B5EF4-FFF2-40B4-BE49-F238E27FC236}">
                <a16:creationId xmlns:a16="http://schemas.microsoft.com/office/drawing/2014/main" id="{2599B185-01D4-4DDB-994E-7501482EA4C5}"/>
              </a:ext>
            </a:extLst>
          </p:cNvPr>
          <p:cNvSpPr>
            <a:spLocks noGrp="1" noChangeArrowheads="1"/>
          </p:cNvSpPr>
          <p:nvPr>
            <p:ph type="title"/>
          </p:nvPr>
        </p:nvSpPr>
        <p:spPr/>
        <p:txBody>
          <a:bodyPr/>
          <a:lstStyle/>
          <a:p>
            <a:r>
              <a:rPr lang="de-DE" altLang="de-DE"/>
              <a:t>Falsche Radiocarbondatierung</a:t>
            </a:r>
          </a:p>
        </p:txBody>
      </p:sp>
      <p:sp>
        <p:nvSpPr>
          <p:cNvPr id="194563" name="Inhaltsplatzhalter 2">
            <a:extLst>
              <a:ext uri="{FF2B5EF4-FFF2-40B4-BE49-F238E27FC236}">
                <a16:creationId xmlns:a16="http://schemas.microsoft.com/office/drawing/2014/main" id="{65EA2BCA-6915-4549-8226-168AC67553D0}"/>
              </a:ext>
            </a:extLst>
          </p:cNvPr>
          <p:cNvSpPr>
            <a:spLocks noGrp="1" noChangeArrowheads="1"/>
          </p:cNvSpPr>
          <p:nvPr>
            <p:ph idx="1"/>
          </p:nvPr>
        </p:nvSpPr>
        <p:spPr/>
        <p:txBody>
          <a:bodyPr/>
          <a:lstStyle/>
          <a:p>
            <a:r>
              <a:rPr lang="de-DE" altLang="de-DE" sz="3000"/>
              <a:t>Einen weiteren Hinweis auf das hohe Alter des Turiner Grabtuch stellt das Gerokreuz im Kölner Dom dar. Es ist das älteste Großkruzifix des nördlichen Europa, stammt aus ot-onischer Zeit (Ende des 10. Jahrhunderts) und gilt als ein Vorbild für viele spätere Christusdarstellungen des Mittelalters'. Eine dendrochronologische Datierung (Auswertung der Jahresringe) ergab, dass die Eiche kurz nach dem Jahr 965 gefällt wurde. </a:t>
            </a:r>
          </a:p>
        </p:txBody>
      </p:sp>
    </p:spTree>
  </p:cSld>
  <p:clrMapOvr>
    <a:masterClrMapping/>
  </p:clrMapOvr>
  <p:transition>
    <p:pull dir="u"/>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el 1">
            <a:extLst>
              <a:ext uri="{FF2B5EF4-FFF2-40B4-BE49-F238E27FC236}">
                <a16:creationId xmlns:a16="http://schemas.microsoft.com/office/drawing/2014/main" id="{07E83C6C-FB38-48B9-BE40-4AD013042065}"/>
              </a:ext>
            </a:extLst>
          </p:cNvPr>
          <p:cNvSpPr>
            <a:spLocks noGrp="1" noChangeArrowheads="1"/>
          </p:cNvSpPr>
          <p:nvPr>
            <p:ph type="title"/>
          </p:nvPr>
        </p:nvSpPr>
        <p:spPr/>
        <p:txBody>
          <a:bodyPr/>
          <a:lstStyle/>
          <a:p>
            <a:r>
              <a:rPr lang="de-DE" altLang="de-DE"/>
              <a:t>Falsche Radiocarbondatierung</a:t>
            </a:r>
          </a:p>
        </p:txBody>
      </p:sp>
      <p:sp>
        <p:nvSpPr>
          <p:cNvPr id="195587" name="Inhaltsplatzhalter 2">
            <a:extLst>
              <a:ext uri="{FF2B5EF4-FFF2-40B4-BE49-F238E27FC236}">
                <a16:creationId xmlns:a16="http://schemas.microsoft.com/office/drawing/2014/main" id="{E2D5FE24-B14B-436F-AE52-3F128AE1BB8D}"/>
              </a:ext>
            </a:extLst>
          </p:cNvPr>
          <p:cNvSpPr>
            <a:spLocks noGrp="1" noChangeArrowheads="1"/>
          </p:cNvSpPr>
          <p:nvPr>
            <p:ph idx="1"/>
          </p:nvPr>
        </p:nvSpPr>
        <p:spPr/>
        <p:txBody>
          <a:bodyPr/>
          <a:lstStyle/>
          <a:p>
            <a:r>
              <a:rPr lang="de-DE" altLang="de-DE" sz="2600"/>
              <a:t>Zum Fero-Kreuz selbst sagt die Chronik des Thietmar von Merseburg, eines Zeitgenossen Gero's15:</a:t>
            </a:r>
          </a:p>
          <a:p>
            <a:r>
              <a:rPr lang="de-DE" altLang="de-DE" sz="2600"/>
              <a:t>Erzbischof Gero von Köln wurde vom Deutschen Kaiser Otto I. 971 nach Konstantinopel gesandt, um eine Braut für seinen Sohn Prinz Otto zu suchen. Als die Verhandlungen bezüglich Theophanu, der Nichte des byzantinischen Kaisers, abgeschlossen waren, wollte Gero sich in der Stadt umschauen und vor allem das berühmte Mandylion sehen, was Theophanu ermöglichte.</a:t>
            </a:r>
          </a:p>
          <a:p>
            <a:endParaRPr lang="de-DE" altLang="de-DE"/>
          </a:p>
        </p:txBody>
      </p:sp>
    </p:spTree>
  </p:cSld>
  <p:clrMapOvr>
    <a:masterClrMapping/>
  </p:clrMapOvr>
  <p:transition>
    <p:pull dir="u"/>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el 1">
            <a:extLst>
              <a:ext uri="{FF2B5EF4-FFF2-40B4-BE49-F238E27FC236}">
                <a16:creationId xmlns:a16="http://schemas.microsoft.com/office/drawing/2014/main" id="{F972D249-0FA4-4CC9-981B-D3FC104D6AA9}"/>
              </a:ext>
            </a:extLst>
          </p:cNvPr>
          <p:cNvSpPr>
            <a:spLocks noGrp="1" noChangeArrowheads="1"/>
          </p:cNvSpPr>
          <p:nvPr>
            <p:ph type="title"/>
          </p:nvPr>
        </p:nvSpPr>
        <p:spPr/>
        <p:txBody>
          <a:bodyPr/>
          <a:lstStyle/>
          <a:p>
            <a:r>
              <a:rPr lang="de-DE" altLang="de-DE"/>
              <a:t>Falsche Radiocarbondatierung</a:t>
            </a:r>
          </a:p>
        </p:txBody>
      </p:sp>
      <p:sp>
        <p:nvSpPr>
          <p:cNvPr id="196611" name="Inhaltsplatzhalter 2">
            <a:extLst>
              <a:ext uri="{FF2B5EF4-FFF2-40B4-BE49-F238E27FC236}">
                <a16:creationId xmlns:a16="http://schemas.microsoft.com/office/drawing/2014/main" id="{E79AAFD5-E6EF-43AA-8B46-4F9276F7F54F}"/>
              </a:ext>
            </a:extLst>
          </p:cNvPr>
          <p:cNvSpPr>
            <a:spLocks noGrp="1" noChangeArrowheads="1"/>
          </p:cNvSpPr>
          <p:nvPr>
            <p:ph idx="1"/>
          </p:nvPr>
        </p:nvSpPr>
        <p:spPr/>
        <p:txBody>
          <a:bodyPr/>
          <a:lstStyle/>
          <a:p>
            <a:r>
              <a:rPr lang="de-DE" altLang="de-DE"/>
              <a:t>Sie erzählte ihm nicht nur dessen Geschichte, sondern ließ auch ein Pergament anfertigen, welches Gero mit nach Köln nahm. Theophanu und Prinz Otto heirateten dort am 14. April 972. 976 starb Gero. </a:t>
            </a:r>
          </a:p>
          <a:p>
            <a:r>
              <a:rPr lang="de-DE" altLang="de-DE"/>
              <a:t>Theo-phanu ließ ein Holzkreuz mit einem Corpus nach dem Pergament des Mandylion anfertigen, das in der Nähe von Gero's Grab in der Kirche aufgestellt wurde.</a:t>
            </a:r>
          </a:p>
        </p:txBody>
      </p:sp>
    </p:spTree>
  </p:cSld>
  <p:clrMapOvr>
    <a:masterClrMapping/>
  </p:clrMapOvr>
  <p:transition>
    <p:pull dir="u"/>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el 1">
            <a:extLst>
              <a:ext uri="{FF2B5EF4-FFF2-40B4-BE49-F238E27FC236}">
                <a16:creationId xmlns:a16="http://schemas.microsoft.com/office/drawing/2014/main" id="{829D6F7F-704B-426D-954D-CB52E81253DB}"/>
              </a:ext>
            </a:extLst>
          </p:cNvPr>
          <p:cNvSpPr>
            <a:spLocks noGrp="1" noChangeArrowheads="1"/>
          </p:cNvSpPr>
          <p:nvPr>
            <p:ph type="title"/>
          </p:nvPr>
        </p:nvSpPr>
        <p:spPr/>
        <p:txBody>
          <a:bodyPr/>
          <a:lstStyle/>
          <a:p>
            <a:r>
              <a:rPr lang="de-DE" altLang="de-DE"/>
              <a:t>Falsche Radiocarbondatierung</a:t>
            </a:r>
          </a:p>
        </p:txBody>
      </p:sp>
      <p:sp>
        <p:nvSpPr>
          <p:cNvPr id="197635" name="Inhaltsplatzhalter 2">
            <a:extLst>
              <a:ext uri="{FF2B5EF4-FFF2-40B4-BE49-F238E27FC236}">
                <a16:creationId xmlns:a16="http://schemas.microsoft.com/office/drawing/2014/main" id="{0D01D4D1-49CB-4BAB-88B3-02881AC0EA73}"/>
              </a:ext>
            </a:extLst>
          </p:cNvPr>
          <p:cNvSpPr>
            <a:spLocks noGrp="1" noChangeArrowheads="1"/>
          </p:cNvSpPr>
          <p:nvPr>
            <p:ph idx="1"/>
          </p:nvPr>
        </p:nvSpPr>
        <p:spPr>
          <a:xfrm>
            <a:off x="1219200" y="1916113"/>
            <a:ext cx="7772400" cy="4179887"/>
          </a:xfrm>
        </p:spPr>
        <p:txBody>
          <a:bodyPr/>
          <a:lstStyle/>
          <a:p>
            <a:r>
              <a:rPr lang="de-DE" altLang="de-DE"/>
              <a:t>Es fällt nicht nur die Ähnlichkeit des Kopfes mit dem Antlitz des Grabtuches auf, sondern auch die angelegten Daumen, die man sich wohl besonders merkte. Kein Künstler würde von sich aus die Daumen in dieser unnatürlichen Haltung darstellen. </a:t>
            </a:r>
          </a:p>
          <a:p>
            <a:endParaRPr lang="de-DE" altLang="de-DE"/>
          </a:p>
        </p:txBody>
      </p:sp>
    </p:spTree>
  </p:cSld>
  <p:clrMapOvr>
    <a:masterClrMapping/>
  </p:clrMapOvr>
  <p:transition>
    <p:pull dir="u"/>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el 1">
            <a:extLst>
              <a:ext uri="{FF2B5EF4-FFF2-40B4-BE49-F238E27FC236}">
                <a16:creationId xmlns:a16="http://schemas.microsoft.com/office/drawing/2014/main" id="{B6E081CE-6512-48A6-B27C-6E09C3FA9779}"/>
              </a:ext>
            </a:extLst>
          </p:cNvPr>
          <p:cNvSpPr>
            <a:spLocks noGrp="1" noChangeArrowheads="1"/>
          </p:cNvSpPr>
          <p:nvPr>
            <p:ph type="title"/>
          </p:nvPr>
        </p:nvSpPr>
        <p:spPr/>
        <p:txBody>
          <a:bodyPr/>
          <a:lstStyle/>
          <a:p>
            <a:r>
              <a:rPr lang="de-DE" altLang="de-DE"/>
              <a:t>Gerokreuz aus dem Jahr 965</a:t>
            </a:r>
          </a:p>
        </p:txBody>
      </p:sp>
      <p:pic>
        <p:nvPicPr>
          <p:cNvPr id="4" name="Picture">
            <a:extLst>
              <a:ext uri="{FF2B5EF4-FFF2-40B4-BE49-F238E27FC236}">
                <a16:creationId xmlns:a16="http://schemas.microsoft.com/office/drawing/2014/main" id="{6E66B365-176B-43A0-9088-863C062B5ADF}"/>
              </a:ext>
            </a:extLst>
          </p:cNvPr>
          <p:cNvPicPr>
            <a:picLocks noGrp="1"/>
          </p:cNvPicPr>
          <p:nvPr>
            <p:ph idx="1"/>
          </p:nvPr>
        </p:nvPicPr>
        <p:blipFill>
          <a:blip r:embed="rId2"/>
          <a:stretch>
            <a:fillRect/>
          </a:stretch>
        </p:blipFill>
        <p:spPr>
          <a:xfrm>
            <a:off x="2843808" y="2225869"/>
            <a:ext cx="4176464" cy="3667134"/>
          </a:xfrm>
          <a:scene3d>
            <a:camera prst="orthographicFront">
              <a:rot lat="0" lon="0" rev="5400000"/>
            </a:camera>
            <a:lightRig rig="threePt" dir="t"/>
          </a:scene3d>
        </p:spPr>
      </p:pic>
    </p:spTree>
  </p:cSld>
  <p:clrMapOvr>
    <a:masterClrMapping/>
  </p:clrMapOvr>
  <p:transition>
    <p:pull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a:extLst>
              <a:ext uri="{FF2B5EF4-FFF2-40B4-BE49-F238E27FC236}">
                <a16:creationId xmlns:a16="http://schemas.microsoft.com/office/drawing/2014/main" id="{DBA53D59-2F4F-46CC-BF18-A8CDC3066018}"/>
              </a:ext>
            </a:extLst>
          </p:cNvPr>
          <p:cNvSpPr>
            <a:spLocks noGrp="1" noChangeArrowheads="1"/>
          </p:cNvSpPr>
          <p:nvPr>
            <p:ph type="title"/>
          </p:nvPr>
        </p:nvSpPr>
        <p:spPr/>
        <p:txBody>
          <a:bodyPr/>
          <a:lstStyle/>
          <a:p>
            <a:r>
              <a:rPr lang="de-DE" altLang="de-DE"/>
              <a:t>Neutestamentliche Aussagen zur Kreuzigung Jesu (Johannes 19)</a:t>
            </a:r>
          </a:p>
        </p:txBody>
      </p:sp>
      <p:sp>
        <p:nvSpPr>
          <p:cNvPr id="7171" name="Inhaltsplatzhalter 2">
            <a:extLst>
              <a:ext uri="{FF2B5EF4-FFF2-40B4-BE49-F238E27FC236}">
                <a16:creationId xmlns:a16="http://schemas.microsoft.com/office/drawing/2014/main" id="{9DD9116A-FC5C-4746-9991-6BB782E83E04}"/>
              </a:ext>
            </a:extLst>
          </p:cNvPr>
          <p:cNvSpPr>
            <a:spLocks noGrp="1" noChangeArrowheads="1"/>
          </p:cNvSpPr>
          <p:nvPr>
            <p:ph idx="1"/>
          </p:nvPr>
        </p:nvSpPr>
        <p:spPr/>
        <p:txBody>
          <a:bodyPr/>
          <a:lstStyle/>
          <a:p>
            <a:r>
              <a:rPr lang="de-DE" altLang="de-DE"/>
              <a:t>28 Danach, als Jesus wusste, dass schon alles vollbracht war, spricht er, damit die Schrift erfüllt würde: Mich dürstet. 29 Da stand ein Gefäß voll Essig. Sie aber füllten einen Schwamm mit Essig und legten ihn um einen Ysop und hielten ihm den an den Mund. 30 Da nun Jesus den Essig genommen hatte, sprach er: Es ist vollbracht. Und neigte das Haupt und verschied.[1] </a:t>
            </a:r>
          </a:p>
        </p:txBody>
      </p:sp>
    </p:spTree>
    <p:extLst>
      <p:ext uri="{BB962C8B-B14F-4D97-AF65-F5344CB8AC3E}">
        <p14:creationId xmlns:p14="http://schemas.microsoft.com/office/powerpoint/2010/main" val="3121902800"/>
      </p:ext>
    </p:extLst>
  </p:cSld>
  <p:clrMapOvr>
    <a:masterClrMapping/>
  </p:clrMapOvr>
  <p:transition>
    <p:pull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21AA6F23-D0E5-41D2-BEE8-5A0FD9A09CB9}"/>
              </a:ext>
            </a:extLst>
          </p:cNvPr>
          <p:cNvSpPr>
            <a:spLocks noGrp="1" noChangeArrowheads="1"/>
          </p:cNvSpPr>
          <p:nvPr>
            <p:ph type="title"/>
          </p:nvPr>
        </p:nvSpPr>
        <p:spPr/>
        <p:txBody>
          <a:bodyPr/>
          <a:lstStyle/>
          <a:p>
            <a:r>
              <a:rPr lang="de-DE" altLang="de-DE" sz="3800" dirty="0"/>
              <a:t>Neutestamentliche Aussagen zur Auferstehung/Grabtuch (Lukas 24)</a:t>
            </a:r>
          </a:p>
        </p:txBody>
      </p:sp>
      <p:sp>
        <p:nvSpPr>
          <p:cNvPr id="15363" name="Inhaltsplatzhalter 2">
            <a:extLst>
              <a:ext uri="{FF2B5EF4-FFF2-40B4-BE49-F238E27FC236}">
                <a16:creationId xmlns:a16="http://schemas.microsoft.com/office/drawing/2014/main" id="{38FC19AF-2639-4B2B-A9E3-F20A642746A9}"/>
              </a:ext>
            </a:extLst>
          </p:cNvPr>
          <p:cNvSpPr>
            <a:spLocks noGrp="1" noChangeArrowheads="1"/>
          </p:cNvSpPr>
          <p:nvPr>
            <p:ph idx="1"/>
          </p:nvPr>
        </p:nvSpPr>
        <p:spPr/>
        <p:txBody>
          <a:bodyPr/>
          <a:lstStyle/>
          <a:p>
            <a:r>
              <a:rPr lang="de-DE" altLang="de-DE" sz="2800"/>
              <a:t>9 Und sie gingen wieder weg vom Grab und verkündigten das alles den Elf und allen andern Jüngern. 10 Es waren aber Maria Magdalena und Johanna und Maria, des Jakobus Mutter, und die andern Frauen mit ihnen; die sagten das den Aposteln. 11 Und es erschienen ihnen diese Worte, als wär’s Geschwätz, und sie glaubten ihnen nicht. 12 Petrus aber stand auf und lief zum Grab und bückte sich hinein und sah nur die Leinentücher und ging davon und wunderte sich über das, was geschehen war.</a:t>
            </a:r>
          </a:p>
        </p:txBody>
      </p:sp>
    </p:spTree>
  </p:cSld>
  <p:clrMapOvr>
    <a:masterClrMapping/>
  </p:clrMapOvr>
  <p:transition>
    <p:pull dir="u"/>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el 1">
            <a:extLst>
              <a:ext uri="{FF2B5EF4-FFF2-40B4-BE49-F238E27FC236}">
                <a16:creationId xmlns:a16="http://schemas.microsoft.com/office/drawing/2014/main" id="{28CF2E73-F46C-4D6D-BA68-C1D7B70FBB31}"/>
              </a:ext>
            </a:extLst>
          </p:cNvPr>
          <p:cNvSpPr>
            <a:spLocks noGrp="1" noChangeArrowheads="1"/>
          </p:cNvSpPr>
          <p:nvPr>
            <p:ph type="title"/>
          </p:nvPr>
        </p:nvSpPr>
        <p:spPr/>
        <p:txBody>
          <a:bodyPr/>
          <a:lstStyle/>
          <a:p>
            <a:endParaRPr lang="de-DE" altLang="de-DE"/>
          </a:p>
        </p:txBody>
      </p:sp>
      <p:sp>
        <p:nvSpPr>
          <p:cNvPr id="199683" name="Inhaltsplatzhalter 2">
            <a:extLst>
              <a:ext uri="{FF2B5EF4-FFF2-40B4-BE49-F238E27FC236}">
                <a16:creationId xmlns:a16="http://schemas.microsoft.com/office/drawing/2014/main" id="{05FB3D32-8227-4CAB-8487-B3072D558528}"/>
              </a:ext>
            </a:extLst>
          </p:cNvPr>
          <p:cNvSpPr>
            <a:spLocks noGrp="1" noChangeArrowheads="1"/>
          </p:cNvSpPr>
          <p:nvPr>
            <p:ph idx="1"/>
          </p:nvPr>
        </p:nvSpPr>
        <p:spPr>
          <a:xfrm>
            <a:off x="1219200" y="1628775"/>
            <a:ext cx="7024688" cy="5575300"/>
          </a:xfrm>
        </p:spPr>
        <p:txBody>
          <a:bodyPr/>
          <a:lstStyle/>
          <a:p>
            <a:endParaRPr lang="de-DE" altLang="de-DE"/>
          </a:p>
        </p:txBody>
      </p:sp>
      <p:pic>
        <p:nvPicPr>
          <p:cNvPr id="4" name="Picture">
            <a:extLst>
              <a:ext uri="{FF2B5EF4-FFF2-40B4-BE49-F238E27FC236}">
                <a16:creationId xmlns:a16="http://schemas.microsoft.com/office/drawing/2014/main" id="{A11173A5-72A7-43E6-87C2-4E9AF1E614FA}"/>
              </a:ext>
            </a:extLst>
          </p:cNvPr>
          <p:cNvPicPr/>
          <p:nvPr/>
        </p:nvPicPr>
        <p:blipFill>
          <a:blip r:embed="rId2"/>
          <a:stretch>
            <a:fillRect/>
          </a:stretch>
        </p:blipFill>
        <p:spPr>
          <a:xfrm>
            <a:off x="3851920" y="1084176"/>
            <a:ext cx="2117160" cy="3535908"/>
          </a:xfrm>
          <a:prstGeom prst="rect">
            <a:avLst/>
          </a:prstGeom>
          <a:scene3d>
            <a:camera prst="orthographicFront">
              <a:rot lat="21299999" lon="0" rev="5400000"/>
            </a:camera>
            <a:lightRig rig="threePt" dir="t"/>
          </a:scene3d>
        </p:spPr>
      </p:pic>
      <p:pic>
        <p:nvPicPr>
          <p:cNvPr id="5" name="Grafik 4">
            <a:extLst>
              <a:ext uri="{FF2B5EF4-FFF2-40B4-BE49-F238E27FC236}">
                <a16:creationId xmlns:a16="http://schemas.microsoft.com/office/drawing/2014/main" id="{C77A8A4D-1BE9-46F6-BD47-B7A659546170}"/>
              </a:ext>
            </a:extLst>
          </p:cNvPr>
          <p:cNvPicPr/>
          <p:nvPr/>
        </p:nvPicPr>
        <p:blipFill>
          <a:blip r:embed="rId3"/>
          <a:srcRect/>
          <a:stretch>
            <a:fillRect/>
          </a:stretch>
        </p:blipFill>
        <p:spPr bwMode="auto">
          <a:xfrm>
            <a:off x="3956756" y="4416760"/>
            <a:ext cx="2297287" cy="1171476"/>
          </a:xfrm>
          <a:prstGeom prst="rect">
            <a:avLst/>
          </a:prstGeom>
          <a:noFill/>
          <a:scene3d>
            <a:camera prst="orthographicFront">
              <a:rot lat="0" lon="0" rev="5400000"/>
            </a:camera>
            <a:lightRig rig="threePt" dir="t"/>
          </a:scene3d>
        </p:spPr>
      </p:pic>
      <p:sp>
        <p:nvSpPr>
          <p:cNvPr id="199686" name="Rectangle 3">
            <a:extLst>
              <a:ext uri="{FF2B5EF4-FFF2-40B4-BE49-F238E27FC236}">
                <a16:creationId xmlns:a16="http://schemas.microsoft.com/office/drawing/2014/main" id="{617CA133-3F8E-41C3-AB6B-E483E3D3EA92}"/>
              </a:ext>
            </a:extLst>
          </p:cNvPr>
          <p:cNvSpPr>
            <a:spLocks noChangeArrowheads="1"/>
          </p:cNvSpPr>
          <p:nvPr/>
        </p:nvSpPr>
        <p:spPr bwMode="ltGray">
          <a:xfrm>
            <a:off x="1481138" y="11080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90000"/>
              <a:buFont typeface="Symbol" panose="05050102010706020507" pitchFamily="18" charset="2"/>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de-DE" altLang="de-DE" sz="2400"/>
          </a:p>
        </p:txBody>
      </p:sp>
      <p:sp>
        <p:nvSpPr>
          <p:cNvPr id="199687" name="Rectangle 4">
            <a:extLst>
              <a:ext uri="{FF2B5EF4-FFF2-40B4-BE49-F238E27FC236}">
                <a16:creationId xmlns:a16="http://schemas.microsoft.com/office/drawing/2014/main" id="{4D968DF0-460C-45A3-B14E-922CFD41CA3A}"/>
              </a:ext>
            </a:extLst>
          </p:cNvPr>
          <p:cNvSpPr>
            <a:spLocks noChangeArrowheads="1"/>
          </p:cNvSpPr>
          <p:nvPr/>
        </p:nvSpPr>
        <p:spPr bwMode="ltGray">
          <a:xfrm>
            <a:off x="1481138" y="1565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90000"/>
              <a:buFont typeface="Symbol" panose="05050102010706020507" pitchFamily="18" charset="2"/>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de-DE" altLang="de-DE" sz="2400"/>
          </a:p>
        </p:txBody>
      </p:sp>
    </p:spTree>
  </p:cSld>
  <p:clrMapOvr>
    <a:masterClrMapping/>
  </p:clrMapOvr>
  <p:transition>
    <p:pull dir="u"/>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el 1">
            <a:extLst>
              <a:ext uri="{FF2B5EF4-FFF2-40B4-BE49-F238E27FC236}">
                <a16:creationId xmlns:a16="http://schemas.microsoft.com/office/drawing/2014/main" id="{CB51DB35-BF7D-4552-92CA-323D954E9F5A}"/>
              </a:ext>
            </a:extLst>
          </p:cNvPr>
          <p:cNvSpPr>
            <a:spLocks noGrp="1" noChangeArrowheads="1"/>
          </p:cNvSpPr>
          <p:nvPr>
            <p:ph type="title"/>
          </p:nvPr>
        </p:nvSpPr>
        <p:spPr/>
        <p:txBody>
          <a:bodyPr/>
          <a:lstStyle/>
          <a:p>
            <a:r>
              <a:rPr lang="de-DE" altLang="de-DE"/>
              <a:t>Falsche Radiocarbondatierung</a:t>
            </a:r>
          </a:p>
        </p:txBody>
      </p:sp>
      <p:sp>
        <p:nvSpPr>
          <p:cNvPr id="200707" name="Inhaltsplatzhalter 2">
            <a:extLst>
              <a:ext uri="{FF2B5EF4-FFF2-40B4-BE49-F238E27FC236}">
                <a16:creationId xmlns:a16="http://schemas.microsoft.com/office/drawing/2014/main" id="{46BBE0C1-04FE-4DA0-A215-E759132A730C}"/>
              </a:ext>
            </a:extLst>
          </p:cNvPr>
          <p:cNvSpPr>
            <a:spLocks noGrp="1" noChangeArrowheads="1"/>
          </p:cNvSpPr>
          <p:nvPr>
            <p:ph idx="1"/>
          </p:nvPr>
        </p:nvSpPr>
        <p:spPr/>
        <p:txBody>
          <a:bodyPr/>
          <a:lstStyle/>
          <a:p>
            <a:r>
              <a:rPr lang="de-DE" altLang="de-DE" sz="3000"/>
              <a:t>Das Gerokreuz war die Vorlage für andere Großkreuze wie das „Schaftlacher Kreuz" (bei München). Das Holz wurde  Cl 4-datiert auf ca. 980.16 Das Holz des ebenfalls sehr ähnlichen „Enghausener Kreuzes" wurde auf 890-900 datiert, jedoch kann die Fällzeit des Baumes von der Entstehungszeit des Kunstwerkes abweichen. Auch dieses Großkreuz zeigt dieselbe Daumenhaltung wie das Turiner Grabtuch</a:t>
            </a:r>
          </a:p>
        </p:txBody>
      </p:sp>
    </p:spTree>
  </p:cSld>
  <p:clrMapOvr>
    <a:masterClrMapping/>
  </p:clrMapOvr>
  <p:transition>
    <p:pull dir="u"/>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el 1">
            <a:extLst>
              <a:ext uri="{FF2B5EF4-FFF2-40B4-BE49-F238E27FC236}">
                <a16:creationId xmlns:a16="http://schemas.microsoft.com/office/drawing/2014/main" id="{8797A688-B73B-4ED4-B5BF-AC470E4D7A34}"/>
              </a:ext>
            </a:extLst>
          </p:cNvPr>
          <p:cNvSpPr>
            <a:spLocks noGrp="1" noChangeArrowheads="1"/>
          </p:cNvSpPr>
          <p:nvPr>
            <p:ph type="title"/>
          </p:nvPr>
        </p:nvSpPr>
        <p:spPr/>
        <p:txBody>
          <a:bodyPr/>
          <a:lstStyle/>
          <a:p>
            <a:r>
              <a:rPr lang="de-DE" altLang="de-DE"/>
              <a:t>Das Schaftlacher Kreuz</a:t>
            </a:r>
          </a:p>
        </p:txBody>
      </p:sp>
      <p:sp>
        <p:nvSpPr>
          <p:cNvPr id="201731" name="Inhaltsplatzhalter 2">
            <a:extLst>
              <a:ext uri="{FF2B5EF4-FFF2-40B4-BE49-F238E27FC236}">
                <a16:creationId xmlns:a16="http://schemas.microsoft.com/office/drawing/2014/main" id="{2EB60B27-7C28-40BC-8B90-F687A39EDFB5}"/>
              </a:ext>
            </a:extLst>
          </p:cNvPr>
          <p:cNvSpPr>
            <a:spLocks noGrp="1" noChangeArrowheads="1"/>
          </p:cNvSpPr>
          <p:nvPr>
            <p:ph idx="1"/>
          </p:nvPr>
        </p:nvSpPr>
        <p:spPr>
          <a:xfrm>
            <a:off x="1219200" y="1628775"/>
            <a:ext cx="7024688" cy="5575300"/>
          </a:xfrm>
        </p:spPr>
        <p:txBody>
          <a:bodyPr/>
          <a:lstStyle/>
          <a:p>
            <a:endParaRPr lang="de-DE" altLang="de-DE"/>
          </a:p>
        </p:txBody>
      </p:sp>
      <p:pic>
        <p:nvPicPr>
          <p:cNvPr id="4" name="Picture">
            <a:extLst>
              <a:ext uri="{FF2B5EF4-FFF2-40B4-BE49-F238E27FC236}">
                <a16:creationId xmlns:a16="http://schemas.microsoft.com/office/drawing/2014/main" id="{F7C03C6C-AA49-4135-9BD9-4CA4DC823D41}"/>
              </a:ext>
            </a:extLst>
          </p:cNvPr>
          <p:cNvPicPr/>
          <p:nvPr/>
        </p:nvPicPr>
        <p:blipFill>
          <a:blip r:embed="rId2"/>
          <a:stretch>
            <a:fillRect/>
          </a:stretch>
        </p:blipFill>
        <p:spPr>
          <a:xfrm>
            <a:off x="3851920" y="1084176"/>
            <a:ext cx="2117160" cy="3535908"/>
          </a:xfrm>
          <a:prstGeom prst="rect">
            <a:avLst/>
          </a:prstGeom>
          <a:scene3d>
            <a:camera prst="orthographicFront">
              <a:rot lat="21299999" lon="0" rev="5400000"/>
            </a:camera>
            <a:lightRig rig="threePt" dir="t"/>
          </a:scene3d>
        </p:spPr>
      </p:pic>
      <p:pic>
        <p:nvPicPr>
          <p:cNvPr id="5" name="Grafik 4">
            <a:extLst>
              <a:ext uri="{FF2B5EF4-FFF2-40B4-BE49-F238E27FC236}">
                <a16:creationId xmlns:a16="http://schemas.microsoft.com/office/drawing/2014/main" id="{633B317C-4040-4898-B61B-5EB312D6CEA8}"/>
              </a:ext>
            </a:extLst>
          </p:cNvPr>
          <p:cNvPicPr/>
          <p:nvPr/>
        </p:nvPicPr>
        <p:blipFill>
          <a:blip r:embed="rId3"/>
          <a:srcRect/>
          <a:stretch>
            <a:fillRect/>
          </a:stretch>
        </p:blipFill>
        <p:spPr bwMode="auto">
          <a:xfrm>
            <a:off x="4034409" y="4491546"/>
            <a:ext cx="2297287" cy="1171476"/>
          </a:xfrm>
          <a:prstGeom prst="rect">
            <a:avLst/>
          </a:prstGeom>
          <a:noFill/>
          <a:scene3d>
            <a:camera prst="orthographicFront">
              <a:rot lat="0" lon="0" rev="5400000"/>
            </a:camera>
            <a:lightRig rig="threePt" dir="t"/>
          </a:scene3d>
        </p:spPr>
      </p:pic>
      <p:sp>
        <p:nvSpPr>
          <p:cNvPr id="201734" name="Rectangle 3">
            <a:extLst>
              <a:ext uri="{FF2B5EF4-FFF2-40B4-BE49-F238E27FC236}">
                <a16:creationId xmlns:a16="http://schemas.microsoft.com/office/drawing/2014/main" id="{70730DD4-68FF-47E5-8165-C887B455DA03}"/>
              </a:ext>
            </a:extLst>
          </p:cNvPr>
          <p:cNvSpPr>
            <a:spLocks noChangeArrowheads="1"/>
          </p:cNvSpPr>
          <p:nvPr/>
        </p:nvSpPr>
        <p:spPr bwMode="ltGray">
          <a:xfrm>
            <a:off x="1481138" y="11080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90000"/>
              <a:buFont typeface="Symbol" panose="05050102010706020507" pitchFamily="18" charset="2"/>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de-DE" altLang="de-DE" sz="2400"/>
          </a:p>
        </p:txBody>
      </p:sp>
      <p:sp>
        <p:nvSpPr>
          <p:cNvPr id="201735" name="Rectangle 4">
            <a:extLst>
              <a:ext uri="{FF2B5EF4-FFF2-40B4-BE49-F238E27FC236}">
                <a16:creationId xmlns:a16="http://schemas.microsoft.com/office/drawing/2014/main" id="{E6550262-8246-43EF-9493-DC281CF4881D}"/>
              </a:ext>
            </a:extLst>
          </p:cNvPr>
          <p:cNvSpPr>
            <a:spLocks noChangeArrowheads="1"/>
          </p:cNvSpPr>
          <p:nvPr/>
        </p:nvSpPr>
        <p:spPr bwMode="ltGray">
          <a:xfrm>
            <a:off x="1481138" y="1565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90000"/>
              <a:buFont typeface="Symbol" panose="05050102010706020507" pitchFamily="18" charset="2"/>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ClrTx/>
              <a:buSzTx/>
              <a:buFontTx/>
              <a:buNone/>
            </a:pPr>
            <a:endParaRPr lang="de-DE" altLang="de-DE" sz="2400"/>
          </a:p>
        </p:txBody>
      </p:sp>
    </p:spTree>
  </p:cSld>
  <p:clrMapOvr>
    <a:masterClrMapping/>
  </p:clrMapOvr>
  <p:transition>
    <p:pull dir="u"/>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026">
            <a:extLst>
              <a:ext uri="{FF2B5EF4-FFF2-40B4-BE49-F238E27FC236}">
                <a16:creationId xmlns:a16="http://schemas.microsoft.com/office/drawing/2014/main" id="{746FC676-1D4D-478E-A62F-4293500AF28C}"/>
              </a:ext>
            </a:extLst>
          </p:cNvPr>
          <p:cNvSpPr>
            <a:spLocks noGrp="1" noChangeArrowheads="1"/>
          </p:cNvSpPr>
          <p:nvPr>
            <p:ph type="title"/>
          </p:nvPr>
        </p:nvSpPr>
        <p:spPr/>
        <p:txBody>
          <a:bodyPr/>
          <a:lstStyle/>
          <a:p>
            <a:pPr eaLnBrk="1" hangingPunct="1"/>
            <a:r>
              <a:rPr lang="de-DE" altLang="de-DE"/>
              <a:t>Falsche Radiocarbondatierung</a:t>
            </a:r>
          </a:p>
        </p:txBody>
      </p:sp>
      <p:sp>
        <p:nvSpPr>
          <p:cNvPr id="202755" name="Rectangle 1027">
            <a:extLst>
              <a:ext uri="{FF2B5EF4-FFF2-40B4-BE49-F238E27FC236}">
                <a16:creationId xmlns:a16="http://schemas.microsoft.com/office/drawing/2014/main" id="{D9539DE3-BAFE-4B4D-8BF9-DA14D8865F77}"/>
              </a:ext>
            </a:extLst>
          </p:cNvPr>
          <p:cNvSpPr>
            <a:spLocks noGrp="1" noChangeArrowheads="1"/>
          </p:cNvSpPr>
          <p:nvPr>
            <p:ph type="body" idx="1"/>
          </p:nvPr>
        </p:nvSpPr>
        <p:spPr/>
        <p:txBody>
          <a:bodyPr/>
          <a:lstStyle/>
          <a:p>
            <a:pPr eaLnBrk="1" hangingPunct="1"/>
            <a:r>
              <a:rPr lang="de-DE" altLang="de-DE" sz="4000">
                <a:cs typeface="Times New Roman" panose="02020603050405020304" pitchFamily="18" charset="0"/>
              </a:rPr>
              <a:t>1058 schreibt der arabische Schriftgelehrte Abu Nasar Yahya, er habe das Abbild Jesu in der Hagia Sophia in Konstantinopel gesehen</a:t>
            </a:r>
            <a:r>
              <a:rPr lang="de-DE" altLang="de-DE" sz="4000"/>
              <a:t> </a:t>
            </a:r>
          </a:p>
        </p:txBody>
      </p:sp>
    </p:spTree>
  </p:cSld>
  <p:clrMapOvr>
    <a:masterClrMapping/>
  </p:clrMapOvr>
  <p:transition>
    <p:pull dir="u"/>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56155376-F23E-4296-B9D9-46734BC66F4E}"/>
              </a:ext>
            </a:extLst>
          </p:cNvPr>
          <p:cNvSpPr>
            <a:spLocks noGrp="1" noChangeArrowheads="1"/>
          </p:cNvSpPr>
          <p:nvPr>
            <p:ph type="title"/>
          </p:nvPr>
        </p:nvSpPr>
        <p:spPr/>
        <p:txBody>
          <a:bodyPr/>
          <a:lstStyle/>
          <a:p>
            <a:pPr eaLnBrk="1" hangingPunct="1"/>
            <a:r>
              <a:rPr lang="de-DE" altLang="de-DE"/>
              <a:t>Falsche Radiocarbondatierung</a:t>
            </a:r>
          </a:p>
        </p:txBody>
      </p:sp>
      <p:sp>
        <p:nvSpPr>
          <p:cNvPr id="203779" name="Rectangle 3">
            <a:extLst>
              <a:ext uri="{FF2B5EF4-FFF2-40B4-BE49-F238E27FC236}">
                <a16:creationId xmlns:a16="http://schemas.microsoft.com/office/drawing/2014/main" id="{FF98FD60-8199-48BF-89C2-15AB1B518D50}"/>
              </a:ext>
            </a:extLst>
          </p:cNvPr>
          <p:cNvSpPr>
            <a:spLocks noGrp="1" noChangeArrowheads="1"/>
          </p:cNvSpPr>
          <p:nvPr>
            <p:ph type="body" idx="1"/>
          </p:nvPr>
        </p:nvSpPr>
        <p:spPr/>
        <p:txBody>
          <a:bodyPr/>
          <a:lstStyle/>
          <a:p>
            <a:pPr eaLnBrk="1" hangingPunct="1"/>
            <a:r>
              <a:rPr lang="de-DE" altLang="de-DE" sz="4000">
                <a:cs typeface="Times New Roman" panose="02020603050405020304" pitchFamily="18" charset="0"/>
              </a:rPr>
              <a:t>Ein englischer Pilger berichtet um 1150 von einem Goldbehälter in Konstantinopel, in dem ein Tuch mit dem Antlitz Jesu aufbewahrt wird </a:t>
            </a:r>
          </a:p>
        </p:txBody>
      </p:sp>
    </p:spTree>
  </p:cSld>
  <p:clrMapOvr>
    <a:masterClrMapping/>
  </p:clrMapOvr>
  <p:transition>
    <p:pull dir="u"/>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el 1">
            <a:extLst>
              <a:ext uri="{FF2B5EF4-FFF2-40B4-BE49-F238E27FC236}">
                <a16:creationId xmlns:a16="http://schemas.microsoft.com/office/drawing/2014/main" id="{CD3C9977-BA68-44FC-85FB-0B1783FF565C}"/>
              </a:ext>
            </a:extLst>
          </p:cNvPr>
          <p:cNvSpPr>
            <a:spLocks noGrp="1" noChangeArrowheads="1"/>
          </p:cNvSpPr>
          <p:nvPr>
            <p:ph type="title"/>
          </p:nvPr>
        </p:nvSpPr>
        <p:spPr>
          <a:xfrm>
            <a:off x="1219200" y="304800"/>
            <a:ext cx="7772400" cy="1179513"/>
          </a:xfrm>
        </p:spPr>
        <p:txBody>
          <a:bodyPr/>
          <a:lstStyle/>
          <a:p>
            <a:r>
              <a:rPr lang="de-DE" altLang="de-DE" sz="3200"/>
              <a:t>Ein Pergamentbild aus dem 12. Jahrhundert zeigt schon das Grabtuch von Turin </a:t>
            </a:r>
          </a:p>
        </p:txBody>
      </p:sp>
      <p:sp>
        <p:nvSpPr>
          <p:cNvPr id="204803" name="Inhaltsplatzhalter 2">
            <a:extLst>
              <a:ext uri="{FF2B5EF4-FFF2-40B4-BE49-F238E27FC236}">
                <a16:creationId xmlns:a16="http://schemas.microsoft.com/office/drawing/2014/main" id="{2DDA83FB-D677-4EE0-84FE-B7EC434DB40B}"/>
              </a:ext>
            </a:extLst>
          </p:cNvPr>
          <p:cNvSpPr>
            <a:spLocks noGrp="1" noChangeArrowheads="1"/>
          </p:cNvSpPr>
          <p:nvPr>
            <p:ph idx="1"/>
          </p:nvPr>
        </p:nvSpPr>
        <p:spPr>
          <a:xfrm>
            <a:off x="1219200" y="2060575"/>
            <a:ext cx="7772400" cy="4035425"/>
          </a:xfrm>
        </p:spPr>
        <p:txBody>
          <a:bodyPr/>
          <a:lstStyle/>
          <a:p>
            <a:r>
              <a:rPr lang="de-DE" altLang="de-DE" sz="3600"/>
              <a:t>Die Nationalbibliothek von Budapest besitzt eine Pergamenthandschrift aus dem 12. Jarhundert aufbewahrt (Codex Pray)</a:t>
            </a:r>
          </a:p>
          <a:p>
            <a:r>
              <a:rPr lang="de-DE" altLang="de-DE" sz="3600"/>
              <a:t>Diese enthält einen Bericht über den Besuch Konstantinopels durch eine ungarische Gesandtschaft im Jahr 1150</a:t>
            </a:r>
          </a:p>
        </p:txBody>
      </p:sp>
    </p:spTree>
  </p:cSld>
  <p:clrMapOvr>
    <a:masterClrMapping/>
  </p:clrMapOvr>
  <p:transition>
    <p:pull dir="u"/>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el 1">
            <a:extLst>
              <a:ext uri="{FF2B5EF4-FFF2-40B4-BE49-F238E27FC236}">
                <a16:creationId xmlns:a16="http://schemas.microsoft.com/office/drawing/2014/main" id="{258C0C09-98D2-4CAF-92C8-FA311538F483}"/>
              </a:ext>
            </a:extLst>
          </p:cNvPr>
          <p:cNvSpPr>
            <a:spLocks noGrp="1" noChangeArrowheads="1"/>
          </p:cNvSpPr>
          <p:nvPr>
            <p:ph type="title"/>
          </p:nvPr>
        </p:nvSpPr>
        <p:spPr/>
        <p:txBody>
          <a:bodyPr/>
          <a:lstStyle/>
          <a:p>
            <a:r>
              <a:rPr lang="de-DE" altLang="de-DE" sz="3200"/>
              <a:t>Codex Pray von 1192 National Szechenyi Library Budapest</a:t>
            </a:r>
            <a:br>
              <a:rPr lang="de-DE" altLang="de-DE" sz="3200"/>
            </a:br>
            <a:r>
              <a:rPr lang="de-DE" altLang="de-DE" sz="3200"/>
              <a:t>© Photo: Barrie Schwort </a:t>
            </a:r>
          </a:p>
        </p:txBody>
      </p:sp>
      <p:pic>
        <p:nvPicPr>
          <p:cNvPr id="205827" name="Picture">
            <a:extLst>
              <a:ext uri="{FF2B5EF4-FFF2-40B4-BE49-F238E27FC236}">
                <a16:creationId xmlns:a16="http://schemas.microsoft.com/office/drawing/2014/main" id="{C637F26F-C73A-4AFC-9A17-5F78469270DC}"/>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16238" y="1773238"/>
            <a:ext cx="3816350" cy="4608512"/>
          </a:xfrm>
        </p:spPr>
      </p:pic>
    </p:spTree>
  </p:cSld>
  <p:clrMapOvr>
    <a:masterClrMapping/>
  </p:clrMapOvr>
  <p:transition>
    <p:pull dir="u"/>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el 1">
            <a:extLst>
              <a:ext uri="{FF2B5EF4-FFF2-40B4-BE49-F238E27FC236}">
                <a16:creationId xmlns:a16="http://schemas.microsoft.com/office/drawing/2014/main" id="{78515E88-826A-4314-8440-2BB8E3210E9B}"/>
              </a:ext>
            </a:extLst>
          </p:cNvPr>
          <p:cNvSpPr>
            <a:spLocks noGrp="1" noChangeArrowheads="1"/>
          </p:cNvSpPr>
          <p:nvPr>
            <p:ph type="title"/>
          </p:nvPr>
        </p:nvSpPr>
        <p:spPr/>
        <p:txBody>
          <a:bodyPr/>
          <a:lstStyle/>
          <a:p>
            <a:r>
              <a:rPr lang="de-DE" altLang="de-DE"/>
              <a:t>Codex Pray von 1192 National Szechenyi Library Budapest</a:t>
            </a:r>
          </a:p>
        </p:txBody>
      </p:sp>
      <p:sp>
        <p:nvSpPr>
          <p:cNvPr id="206851" name="Inhaltsplatzhalter 2">
            <a:extLst>
              <a:ext uri="{FF2B5EF4-FFF2-40B4-BE49-F238E27FC236}">
                <a16:creationId xmlns:a16="http://schemas.microsoft.com/office/drawing/2014/main" id="{CC5B66B2-6856-400F-AF9C-FABB4F15AF3B}"/>
              </a:ext>
            </a:extLst>
          </p:cNvPr>
          <p:cNvSpPr>
            <a:spLocks noGrp="1" noChangeArrowheads="1"/>
          </p:cNvSpPr>
          <p:nvPr>
            <p:ph idx="1"/>
          </p:nvPr>
        </p:nvSpPr>
        <p:spPr>
          <a:xfrm>
            <a:off x="1219200" y="1916113"/>
            <a:ext cx="7772400" cy="4179887"/>
          </a:xfrm>
        </p:spPr>
        <p:txBody>
          <a:bodyPr/>
          <a:lstStyle/>
          <a:p>
            <a:r>
              <a:rPr lang="de-DE" altLang="de-DE"/>
              <a:t>Der obere Teil der Miniatur auf dem Pergament zeigt die Grablegung. Dabei sind an den Händen jeweils nur vier Finger zu sehen.</a:t>
            </a:r>
          </a:p>
          <a:p>
            <a:r>
              <a:rPr lang="de-DE" altLang="de-DE"/>
              <a:t>Dies ist ebenso wie die Nacktheit sehr ungewöhnlich für mittelalterliche Begräbnisdarstellungen</a:t>
            </a:r>
          </a:p>
        </p:txBody>
      </p:sp>
    </p:spTree>
  </p:cSld>
  <p:clrMapOvr>
    <a:masterClrMapping/>
  </p:clrMapOvr>
  <p:transition>
    <p:pull dir="u"/>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el 1">
            <a:extLst>
              <a:ext uri="{FF2B5EF4-FFF2-40B4-BE49-F238E27FC236}">
                <a16:creationId xmlns:a16="http://schemas.microsoft.com/office/drawing/2014/main" id="{BB95D29C-5387-4B93-AFD9-0C4AE10ABC58}"/>
              </a:ext>
            </a:extLst>
          </p:cNvPr>
          <p:cNvSpPr>
            <a:spLocks noGrp="1" noChangeArrowheads="1"/>
          </p:cNvSpPr>
          <p:nvPr>
            <p:ph type="title"/>
          </p:nvPr>
        </p:nvSpPr>
        <p:spPr>
          <a:xfrm>
            <a:off x="1219200" y="304800"/>
            <a:ext cx="7772400" cy="1295400"/>
          </a:xfrm>
        </p:spPr>
        <p:txBody>
          <a:bodyPr/>
          <a:lstStyle/>
          <a:p>
            <a:r>
              <a:rPr lang="de-DE" altLang="de-DE"/>
              <a:t>Codex Pray von 1192 National Szechenyi Library Budapest</a:t>
            </a:r>
          </a:p>
        </p:txBody>
      </p:sp>
      <p:sp>
        <p:nvSpPr>
          <p:cNvPr id="207875" name="Inhaltsplatzhalter 2">
            <a:extLst>
              <a:ext uri="{FF2B5EF4-FFF2-40B4-BE49-F238E27FC236}">
                <a16:creationId xmlns:a16="http://schemas.microsoft.com/office/drawing/2014/main" id="{99626D80-518B-4F1F-9BAA-88D44492E92F}"/>
              </a:ext>
            </a:extLst>
          </p:cNvPr>
          <p:cNvSpPr>
            <a:spLocks noGrp="1" noChangeArrowheads="1"/>
          </p:cNvSpPr>
          <p:nvPr>
            <p:ph idx="1"/>
          </p:nvPr>
        </p:nvSpPr>
        <p:spPr>
          <a:xfrm>
            <a:off x="1219200" y="1989138"/>
            <a:ext cx="7772400" cy="4106862"/>
          </a:xfrm>
        </p:spPr>
        <p:txBody>
          <a:bodyPr/>
          <a:lstStyle/>
          <a:p>
            <a:r>
              <a:rPr lang="de-DE" altLang="de-DE"/>
              <a:t>Der untere Teil der Miniatur zeigt das Grabtuch selbst. Dabei fallen 4 L-förmig angeordnete Punkte (mit einem Kreis markiert) auf. Dabei handelt es sich um ältere Brandflecken, die genau in dieser Anordnung und an der abgebildeten Stelle sich auf dem Grabtuch von Turin befinden</a:t>
            </a:r>
          </a:p>
        </p:txBody>
      </p:sp>
    </p:spTree>
  </p:cSld>
  <p:clrMapOvr>
    <a:masterClrMapping/>
  </p:clrMapOvr>
  <p:transition>
    <p:pull dir="u"/>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0EB9707D-B225-49EE-8422-895A6F425888}"/>
              </a:ext>
            </a:extLst>
          </p:cNvPr>
          <p:cNvSpPr>
            <a:spLocks noGrp="1" noChangeArrowheads="1"/>
          </p:cNvSpPr>
          <p:nvPr>
            <p:ph type="title"/>
          </p:nvPr>
        </p:nvSpPr>
        <p:spPr/>
        <p:txBody>
          <a:bodyPr/>
          <a:lstStyle/>
          <a:p>
            <a:pPr eaLnBrk="1" hangingPunct="1"/>
            <a:r>
              <a:rPr lang="de-DE" altLang="de-DE"/>
              <a:t>Falsche Radiocarbondatierung</a:t>
            </a:r>
          </a:p>
        </p:txBody>
      </p:sp>
      <p:sp>
        <p:nvSpPr>
          <p:cNvPr id="208899" name="Rectangle 3">
            <a:extLst>
              <a:ext uri="{FF2B5EF4-FFF2-40B4-BE49-F238E27FC236}">
                <a16:creationId xmlns:a16="http://schemas.microsoft.com/office/drawing/2014/main" id="{F12A79E3-8D8A-449F-A7C5-D18139878642}"/>
              </a:ext>
            </a:extLst>
          </p:cNvPr>
          <p:cNvSpPr>
            <a:spLocks noGrp="1" noChangeArrowheads="1"/>
          </p:cNvSpPr>
          <p:nvPr>
            <p:ph type="body" idx="1"/>
          </p:nvPr>
        </p:nvSpPr>
        <p:spPr/>
        <p:txBody>
          <a:bodyPr/>
          <a:lstStyle/>
          <a:p>
            <a:pPr eaLnBrk="1" hangingPunct="1"/>
            <a:r>
              <a:rPr lang="de-DE" altLang="de-DE" sz="3600">
                <a:cs typeface="Times New Roman" panose="02020603050405020304" pitchFamily="18" charset="0"/>
              </a:rPr>
              <a:t>Um 1190 taucht eine anonyme Inventarliste der Reliquien von Konstantinopel auf, in der ein 'Teil des Linnens, in welches der gekreuzigte Leib Christi eingehüllt war' und 'das Tuch, ... auf dem Er selbst Sein Angesicht abbildete' erwähnt sind </a:t>
            </a:r>
          </a:p>
        </p:txBody>
      </p:sp>
    </p:spTree>
  </p:cSld>
  <p:clrMapOvr>
    <a:masterClrMapping/>
  </p:clrMapOvr>
  <p:transition>
    <p:pull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D68A194-7E77-44C8-B886-FBDF0FAF685F}"/>
              </a:ext>
            </a:extLst>
          </p:cNvPr>
          <p:cNvSpPr>
            <a:spLocks noGrp="1" noChangeArrowheads="1"/>
          </p:cNvSpPr>
          <p:nvPr>
            <p:ph type="title"/>
          </p:nvPr>
        </p:nvSpPr>
        <p:spPr/>
        <p:txBody>
          <a:bodyPr/>
          <a:lstStyle/>
          <a:p>
            <a:pPr eaLnBrk="1" hangingPunct="1"/>
            <a:r>
              <a:rPr lang="de-DE" altLang="de-DE"/>
              <a:t>Widerlegung theologischer Spekulationen durch die Empirie</a:t>
            </a:r>
          </a:p>
        </p:txBody>
      </p:sp>
      <p:sp>
        <p:nvSpPr>
          <p:cNvPr id="16387" name="Rectangle 3">
            <a:extLst>
              <a:ext uri="{FF2B5EF4-FFF2-40B4-BE49-F238E27FC236}">
                <a16:creationId xmlns:a16="http://schemas.microsoft.com/office/drawing/2014/main" id="{51486DAE-BB2E-42DC-B794-618ABA9D1148}"/>
              </a:ext>
            </a:extLst>
          </p:cNvPr>
          <p:cNvSpPr>
            <a:spLocks noGrp="1" noChangeArrowheads="1"/>
          </p:cNvSpPr>
          <p:nvPr>
            <p:ph type="body" idx="1"/>
          </p:nvPr>
        </p:nvSpPr>
        <p:spPr/>
        <p:txBody>
          <a:bodyPr/>
          <a:lstStyle/>
          <a:p>
            <a:pPr eaLnBrk="1" hangingPunct="1"/>
            <a:endParaRPr lang="de-DE" altLang="de-DE">
              <a:cs typeface="Times New Roman" panose="02020603050405020304" pitchFamily="18" charset="0"/>
            </a:endParaRPr>
          </a:p>
          <a:p>
            <a:pPr eaLnBrk="1" hangingPunct="1"/>
            <a:r>
              <a:rPr lang="de-DE" altLang="de-DE">
                <a:cs typeface="Times New Roman" panose="02020603050405020304" pitchFamily="18" charset="0"/>
              </a:rPr>
              <a:t>Wie viele andere archäologische Entdeckungen widerlegt das Grabtuch von Turin jahrelange theologische Spekulationen und tausende von theologischen Zweifeln (in Büchern) an der Glaubwürdigkeit neutestamentlicher Aussagen über/von Jesus</a:t>
            </a:r>
          </a:p>
          <a:p>
            <a:pPr eaLnBrk="1" hangingPunct="1"/>
            <a:endParaRPr lang="de-DE" altLang="de-DE">
              <a:cs typeface="Times New Roman" panose="02020603050405020304" pitchFamily="18" charset="0"/>
            </a:endParaRPr>
          </a:p>
        </p:txBody>
      </p:sp>
    </p:spTree>
  </p:cSld>
  <p:clrMapOvr>
    <a:masterClrMapping/>
  </p:clrMapOvr>
  <p:transition>
    <p:pull dir="u"/>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56BEA857-A044-4D90-9972-26E78DF19369}"/>
              </a:ext>
            </a:extLst>
          </p:cNvPr>
          <p:cNvSpPr>
            <a:spLocks noGrp="1" noChangeArrowheads="1"/>
          </p:cNvSpPr>
          <p:nvPr>
            <p:ph type="title"/>
          </p:nvPr>
        </p:nvSpPr>
        <p:spPr/>
        <p:txBody>
          <a:bodyPr/>
          <a:lstStyle/>
          <a:p>
            <a:pPr eaLnBrk="1" hangingPunct="1"/>
            <a:r>
              <a:rPr lang="de-DE" altLang="de-DE"/>
              <a:t>Falsche Radiocarbondatierung</a:t>
            </a:r>
          </a:p>
        </p:txBody>
      </p:sp>
      <p:sp>
        <p:nvSpPr>
          <p:cNvPr id="209923" name="Rectangle 3">
            <a:extLst>
              <a:ext uri="{FF2B5EF4-FFF2-40B4-BE49-F238E27FC236}">
                <a16:creationId xmlns:a16="http://schemas.microsoft.com/office/drawing/2014/main" id="{CFB8E9D6-5A24-423F-912A-BCD7E8A7A5B8}"/>
              </a:ext>
            </a:extLst>
          </p:cNvPr>
          <p:cNvSpPr>
            <a:spLocks noGrp="1" noChangeArrowheads="1"/>
          </p:cNvSpPr>
          <p:nvPr>
            <p:ph type="body" idx="1"/>
          </p:nvPr>
        </p:nvSpPr>
        <p:spPr/>
        <p:txBody>
          <a:bodyPr/>
          <a:lstStyle/>
          <a:p>
            <a:pPr algn="just" eaLnBrk="1" hangingPunct="1"/>
            <a:r>
              <a:rPr lang="de-DE" altLang="de-DE" sz="2800">
                <a:cs typeface="Times New Roman" panose="02020603050405020304" pitchFamily="18" charset="0"/>
              </a:rPr>
              <a:t>Nikolaos Mesarites, der Kustos der Reliquiensammlung im Großen Palast in Konstantinopel, erwähnt in einer Auflistung aus dem Jahr 1201 (s.a. 3,44):</a:t>
            </a:r>
          </a:p>
          <a:p>
            <a:pPr eaLnBrk="1" hangingPunct="1"/>
            <a:r>
              <a:rPr lang="de-DE" altLang="de-DE" sz="2800">
                <a:cs typeface="Times New Roman" panose="02020603050405020304" pitchFamily="18" charset="0"/>
              </a:rPr>
              <a:t>Begräbnis-Sindones Christi:    aus einem Linnen von billigem und leicht erhältlichen Material ... widerstehen dem Verfall, weil sie den geheimnisvollen-konturlosen, nackten toten Leib nach der Passion einhüllten</a:t>
            </a:r>
            <a:r>
              <a:rPr lang="de-DE" altLang="de-DE" sz="2800"/>
              <a:t> </a:t>
            </a:r>
          </a:p>
        </p:txBody>
      </p:sp>
    </p:spTree>
  </p:cSld>
  <p:clrMapOvr>
    <a:masterClrMapping/>
  </p:clrMapOvr>
  <p:transition>
    <p:pull dir="u"/>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1FE35047-1E1A-4360-85D0-D082F93D55BB}"/>
              </a:ext>
            </a:extLst>
          </p:cNvPr>
          <p:cNvSpPr>
            <a:spLocks noGrp="1" noChangeArrowheads="1"/>
          </p:cNvSpPr>
          <p:nvPr>
            <p:ph type="title"/>
          </p:nvPr>
        </p:nvSpPr>
        <p:spPr/>
        <p:txBody>
          <a:bodyPr/>
          <a:lstStyle/>
          <a:p>
            <a:pPr eaLnBrk="1" hangingPunct="1"/>
            <a:r>
              <a:rPr lang="de-DE" altLang="de-DE"/>
              <a:t>Falsche Radiocarbondatierung</a:t>
            </a:r>
          </a:p>
        </p:txBody>
      </p:sp>
      <p:sp>
        <p:nvSpPr>
          <p:cNvPr id="210947" name="Rectangle 3">
            <a:extLst>
              <a:ext uri="{FF2B5EF4-FFF2-40B4-BE49-F238E27FC236}">
                <a16:creationId xmlns:a16="http://schemas.microsoft.com/office/drawing/2014/main" id="{01C8C259-E2DE-4294-8DB1-3425EB4BD7AE}"/>
              </a:ext>
            </a:extLst>
          </p:cNvPr>
          <p:cNvSpPr>
            <a:spLocks noGrp="1" noChangeArrowheads="1"/>
          </p:cNvSpPr>
          <p:nvPr>
            <p:ph type="body" idx="1"/>
          </p:nvPr>
        </p:nvSpPr>
        <p:spPr/>
        <p:txBody>
          <a:bodyPr/>
          <a:lstStyle/>
          <a:p>
            <a:pPr eaLnBrk="1" hangingPunct="1"/>
            <a:r>
              <a:rPr lang="de-DE" altLang="de-DE" sz="4000">
                <a:cs typeface="Times New Roman" panose="02020603050405020304" pitchFamily="18" charset="0"/>
              </a:rPr>
              <a:t>Im Jahr 1204 berichtet ein Kreuzritter nach dem Kreuzzug in Konstantinopel von der freitäglichen Verehrung eines solchen Tuches, in das Jesus gehüllt gewesen sei</a:t>
            </a:r>
            <a:r>
              <a:rPr lang="de-DE" altLang="de-DE" sz="4000"/>
              <a:t> </a:t>
            </a:r>
          </a:p>
        </p:txBody>
      </p:sp>
    </p:spTree>
  </p:cSld>
  <p:clrMapOvr>
    <a:masterClrMapping/>
  </p:clrMapOvr>
  <p:transition>
    <p:pull dir="u"/>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9BE12975-5E9D-4444-BFEC-9E4EE51BA064}"/>
              </a:ext>
            </a:extLst>
          </p:cNvPr>
          <p:cNvSpPr>
            <a:spLocks noGrp="1" noChangeArrowheads="1"/>
          </p:cNvSpPr>
          <p:nvPr>
            <p:ph type="title"/>
          </p:nvPr>
        </p:nvSpPr>
        <p:spPr/>
        <p:txBody>
          <a:bodyPr/>
          <a:lstStyle/>
          <a:p>
            <a:pPr eaLnBrk="1" hangingPunct="1"/>
            <a:r>
              <a:rPr lang="de-DE" altLang="de-DE"/>
              <a:t>Falsche Radiocarbondatierung</a:t>
            </a:r>
          </a:p>
        </p:txBody>
      </p:sp>
      <p:sp>
        <p:nvSpPr>
          <p:cNvPr id="211971" name="Rectangle 3">
            <a:extLst>
              <a:ext uri="{FF2B5EF4-FFF2-40B4-BE49-F238E27FC236}">
                <a16:creationId xmlns:a16="http://schemas.microsoft.com/office/drawing/2014/main" id="{803AF43B-308A-488C-B60C-31723C6A6BD4}"/>
              </a:ext>
            </a:extLst>
          </p:cNvPr>
          <p:cNvSpPr>
            <a:spLocks noGrp="1" noChangeArrowheads="1"/>
          </p:cNvSpPr>
          <p:nvPr>
            <p:ph type="body" idx="1"/>
          </p:nvPr>
        </p:nvSpPr>
        <p:spPr/>
        <p:txBody>
          <a:bodyPr/>
          <a:lstStyle/>
          <a:p>
            <a:pPr eaLnBrk="1" hangingPunct="1">
              <a:lnSpc>
                <a:spcPct val="90000"/>
              </a:lnSpc>
            </a:pPr>
            <a:r>
              <a:rPr lang="de-DE" altLang="de-DE">
                <a:cs typeface="Times New Roman" panose="02020603050405020304" pitchFamily="18" charset="0"/>
              </a:rPr>
              <a:t>1910 wurde ein Brief gefunden, den Theodoris Angelos Komnenos am 1.8.1206 an Papst Innozenz II. übergeben hatte. Dort heißt es zur Verwüstung Konstantinopels u.a.: 'Beim Aufteilen der Beute erhielten ... die Gallier-Franken - die Heiligenreliquien, deren allerheiligste das Tuch ist, in das unser Herr Jesus Christus nach seinem Tod und vor seiner Auferstehung gewickelt wurde ...' </a:t>
            </a:r>
          </a:p>
        </p:txBody>
      </p:sp>
    </p:spTree>
  </p:cSld>
  <p:clrMapOvr>
    <a:masterClrMapping/>
  </p:clrMapOvr>
  <p:transition>
    <p:pull dir="u"/>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4D298505-B074-4244-862D-EB7BFA686E6E}"/>
              </a:ext>
            </a:extLst>
          </p:cNvPr>
          <p:cNvSpPr>
            <a:spLocks noGrp="1" noChangeArrowheads="1"/>
          </p:cNvSpPr>
          <p:nvPr>
            <p:ph type="title"/>
          </p:nvPr>
        </p:nvSpPr>
        <p:spPr/>
        <p:txBody>
          <a:bodyPr/>
          <a:lstStyle/>
          <a:p>
            <a:pPr eaLnBrk="1" hangingPunct="1"/>
            <a:r>
              <a:rPr lang="de-DE" altLang="de-DE"/>
              <a:t>Falsche Radiocarbondatierung</a:t>
            </a:r>
          </a:p>
        </p:txBody>
      </p:sp>
      <p:sp>
        <p:nvSpPr>
          <p:cNvPr id="212995" name="Rectangle 3">
            <a:extLst>
              <a:ext uri="{FF2B5EF4-FFF2-40B4-BE49-F238E27FC236}">
                <a16:creationId xmlns:a16="http://schemas.microsoft.com/office/drawing/2014/main" id="{689B02D6-6B16-49FF-B8D5-4D858B888A0E}"/>
              </a:ext>
            </a:extLst>
          </p:cNvPr>
          <p:cNvSpPr>
            <a:spLocks noGrp="1" noChangeArrowheads="1"/>
          </p:cNvSpPr>
          <p:nvPr>
            <p:ph type="body" idx="1"/>
          </p:nvPr>
        </p:nvSpPr>
        <p:spPr/>
        <p:txBody>
          <a:bodyPr/>
          <a:lstStyle/>
          <a:p>
            <a:pPr eaLnBrk="1" hangingPunct="1"/>
            <a:r>
              <a:rPr lang="de-DE" altLang="de-DE" sz="2800">
                <a:cs typeface="Times New Roman" panose="02020603050405020304" pitchFamily="18" charset="0"/>
              </a:rPr>
              <a:t>Das sog. Pray-Manuskript, das zuverlässig aus den Jahren 1192 bis 1195 stammt, zeigt Jesus auf einem Grabtuch in für byzantinische Kunst sehr untypischer, dem GvT aber entsprechender Nacktheit; außerdem zeigt es schon die Brandlöcher (einmal im gleichen Winkel wie auf dem GvT), so daß der Maler schon in dieser Zeit das GvT gekannt haben muß, das als einzige Christus-Darstellung diese Kennzeichen aufweist </a:t>
            </a:r>
          </a:p>
        </p:txBody>
      </p:sp>
    </p:spTree>
  </p:cSld>
  <p:clrMapOvr>
    <a:masterClrMapping/>
  </p:clrMapOvr>
  <p:transition>
    <p:pull dir="u"/>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B8E99AF0-F0D1-49A8-A34D-20CC9D9DCBAC}"/>
              </a:ext>
            </a:extLst>
          </p:cNvPr>
          <p:cNvSpPr>
            <a:spLocks noGrp="1" noChangeArrowheads="1"/>
          </p:cNvSpPr>
          <p:nvPr>
            <p:ph type="title"/>
          </p:nvPr>
        </p:nvSpPr>
        <p:spPr/>
        <p:txBody>
          <a:bodyPr/>
          <a:lstStyle/>
          <a:p>
            <a:pPr eaLnBrk="1" hangingPunct="1"/>
            <a:r>
              <a:rPr lang="de-DE" altLang="de-DE"/>
              <a:t>Falsche Radiocarbondatierung</a:t>
            </a:r>
          </a:p>
        </p:txBody>
      </p:sp>
      <p:sp>
        <p:nvSpPr>
          <p:cNvPr id="214019" name="Rectangle 3">
            <a:extLst>
              <a:ext uri="{FF2B5EF4-FFF2-40B4-BE49-F238E27FC236}">
                <a16:creationId xmlns:a16="http://schemas.microsoft.com/office/drawing/2014/main" id="{3DDC6214-833D-46DD-80A8-119DCFC7B32D}"/>
              </a:ext>
            </a:extLst>
          </p:cNvPr>
          <p:cNvSpPr>
            <a:spLocks noGrp="1" noChangeArrowheads="1"/>
          </p:cNvSpPr>
          <p:nvPr>
            <p:ph type="body" idx="1"/>
          </p:nvPr>
        </p:nvSpPr>
        <p:spPr/>
        <p:txBody>
          <a:bodyPr/>
          <a:lstStyle/>
          <a:p>
            <a:pPr eaLnBrk="1" hangingPunct="1"/>
            <a:r>
              <a:rPr lang="de-DE" altLang="de-DE" sz="2400">
                <a:cs typeface="Times New Roman" panose="02020603050405020304" pitchFamily="18" charset="0"/>
              </a:rPr>
              <a:t>Das „Codex Pray", eine Handschrift aus dem 12. Jahrhundert beinhaltet eine Illustration, die nach dem Besuch einer ungarischen Delegation im Konstantinopel im Jahre 1150 entstand. Der byzantinische Kaiser Manuel I. führte damals seine Gäste in die Marienkirche, um ihnen seinen kostbarsten Besitz zu zeigen, ein angebliches Grabtuch Christi. Die Zeichnung weist starke Parallelen zum Turiner Grabtuch auf, das es damals laut C‑i4‑Analyse nach gar nicht gab. So sind von den Händen des nackten Gekreuzigten nur jeweils vier Finger zu sehen, das Fischgrätmuster im Leinentuch ist ebenso erkennbar wie vier charakteristische Brandflecke auf Hüfthöhe </a:t>
            </a:r>
          </a:p>
        </p:txBody>
      </p:sp>
    </p:spTree>
  </p:cSld>
  <p:clrMapOvr>
    <a:masterClrMapping/>
  </p:clrMapOvr>
  <p:transition>
    <p:pull dir="u"/>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34A960AE-F0D6-47D2-87D0-8D0AD7074DB7}"/>
              </a:ext>
            </a:extLst>
          </p:cNvPr>
          <p:cNvSpPr>
            <a:spLocks noGrp="1" noChangeArrowheads="1"/>
          </p:cNvSpPr>
          <p:nvPr>
            <p:ph type="title"/>
          </p:nvPr>
        </p:nvSpPr>
        <p:spPr/>
        <p:txBody>
          <a:bodyPr/>
          <a:lstStyle/>
          <a:p>
            <a:pPr eaLnBrk="1" hangingPunct="1"/>
            <a:r>
              <a:rPr lang="de-DE" altLang="de-DE"/>
              <a:t>Das GvT stammt nicht aus dem Mittelalter</a:t>
            </a:r>
          </a:p>
        </p:txBody>
      </p:sp>
      <p:sp>
        <p:nvSpPr>
          <p:cNvPr id="215043" name="Rectangle 3">
            <a:extLst>
              <a:ext uri="{FF2B5EF4-FFF2-40B4-BE49-F238E27FC236}">
                <a16:creationId xmlns:a16="http://schemas.microsoft.com/office/drawing/2014/main" id="{BAA1ADA6-5057-4FA0-8F67-2C51404E7C21}"/>
              </a:ext>
            </a:extLst>
          </p:cNvPr>
          <p:cNvSpPr>
            <a:spLocks noGrp="1" noChangeArrowheads="1"/>
          </p:cNvSpPr>
          <p:nvPr>
            <p:ph type="body" idx="1"/>
          </p:nvPr>
        </p:nvSpPr>
        <p:spPr/>
        <p:txBody>
          <a:bodyPr/>
          <a:lstStyle/>
          <a:p>
            <a:pPr eaLnBrk="1" hangingPunct="1">
              <a:lnSpc>
                <a:spcPct val="90000"/>
              </a:lnSpc>
            </a:pPr>
            <a:r>
              <a:rPr lang="de-DE" altLang="de-DE">
                <a:cs typeface="Times New Roman" panose="02020603050405020304" pitchFamily="18" charset="0"/>
              </a:rPr>
              <a:t>Die gesamte Christenheit bis zum Mittelalter glaubte, Jesu Leichnam sei vor der Beisetzung gewaschen worden - was das GvT nicht bestätigt. Tatsächlich galten und gelten bei den Juden heute noch Sondervorschriften für die Beisetzung des blutbefleckten Leichnams eines Erschlagenen oder Hingerichteten: Da das Blut als Sitz des Lebens galt, wurde ein solcher Toter nicht gewaschen </a:t>
            </a:r>
          </a:p>
          <a:p>
            <a:pPr eaLnBrk="1" hangingPunct="1">
              <a:lnSpc>
                <a:spcPct val="90000"/>
              </a:lnSpc>
            </a:pPr>
            <a:endParaRPr lang="de-DE" altLang="de-DE"/>
          </a:p>
        </p:txBody>
      </p:sp>
    </p:spTree>
  </p:cSld>
  <p:clrMapOvr>
    <a:masterClrMapping/>
  </p:clrMapOvr>
  <p:transition>
    <p:pull dir="u"/>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050">
            <a:extLst>
              <a:ext uri="{FF2B5EF4-FFF2-40B4-BE49-F238E27FC236}">
                <a16:creationId xmlns:a16="http://schemas.microsoft.com/office/drawing/2014/main" id="{D2EB062F-1D4B-40CD-88D8-B056FBBF295E}"/>
              </a:ext>
            </a:extLst>
          </p:cNvPr>
          <p:cNvSpPr>
            <a:spLocks noGrp="1" noChangeArrowheads="1"/>
          </p:cNvSpPr>
          <p:nvPr>
            <p:ph type="title"/>
          </p:nvPr>
        </p:nvSpPr>
        <p:spPr/>
        <p:txBody>
          <a:bodyPr/>
          <a:lstStyle/>
          <a:p>
            <a:pPr eaLnBrk="1" hangingPunct="1"/>
            <a:r>
              <a:rPr lang="de-DE" altLang="de-DE"/>
              <a:t>Es handelt sich um den Abdruck einer Leiche </a:t>
            </a:r>
          </a:p>
        </p:txBody>
      </p:sp>
      <p:sp>
        <p:nvSpPr>
          <p:cNvPr id="216067" name="Rectangle 2051">
            <a:extLst>
              <a:ext uri="{FF2B5EF4-FFF2-40B4-BE49-F238E27FC236}">
                <a16:creationId xmlns:a16="http://schemas.microsoft.com/office/drawing/2014/main" id="{E1FEE748-211E-4E88-89A6-028257CD604B}"/>
              </a:ext>
            </a:extLst>
          </p:cNvPr>
          <p:cNvSpPr>
            <a:spLocks noGrp="1" noChangeArrowheads="1"/>
          </p:cNvSpPr>
          <p:nvPr>
            <p:ph type="body" idx="1"/>
          </p:nvPr>
        </p:nvSpPr>
        <p:spPr/>
        <p:txBody>
          <a:bodyPr/>
          <a:lstStyle/>
          <a:p>
            <a:pPr algn="just" eaLnBrk="1" hangingPunct="1">
              <a:lnSpc>
                <a:spcPct val="90000"/>
              </a:lnSpc>
            </a:pPr>
            <a:r>
              <a:rPr lang="de-DE" altLang="de-DE" sz="2800">
                <a:cs typeface="Times New Roman" panose="02020603050405020304" pitchFamily="18" charset="0"/>
              </a:rPr>
              <a:t>Alle Versuche, das Abbild des Grabtuches künstlich zu erzeugen, sind hinsichtlich der Gesamtheit der Merkmale des Körperbildes als gescheitert zu betrachten. </a:t>
            </a:r>
          </a:p>
          <a:p>
            <a:pPr algn="just" eaLnBrk="1" hangingPunct="1">
              <a:lnSpc>
                <a:spcPct val="90000"/>
              </a:lnSpc>
            </a:pPr>
            <a:r>
              <a:rPr lang="de-DE" altLang="de-DE" sz="2800">
                <a:cs typeface="Times New Roman" panose="02020603050405020304" pitchFamily="18" charset="0"/>
              </a:rPr>
              <a:t>Trotz vielfältiger experimenteller Bemühungen gelang es nicht, alle Eigenheiten abzudecken, die bei dem auf dem Grabtuch eingeprägten Bild festzustellen sind. </a:t>
            </a:r>
          </a:p>
          <a:p>
            <a:pPr algn="just" eaLnBrk="1" hangingPunct="1">
              <a:lnSpc>
                <a:spcPct val="90000"/>
              </a:lnSpc>
            </a:pPr>
            <a:r>
              <a:rPr lang="de-DE" altLang="de-DE" sz="2800">
                <a:cs typeface="Times New Roman" panose="02020603050405020304" pitchFamily="18" charset="0"/>
              </a:rPr>
              <a:t>Hier gilt es allein schon hinsichtlich der Blutspuren folgende Eigenschaften zu beachten:</a:t>
            </a:r>
          </a:p>
        </p:txBody>
      </p:sp>
    </p:spTree>
  </p:cSld>
  <p:clrMapOvr>
    <a:masterClrMapping/>
  </p:clrMapOvr>
  <p:transition>
    <p:pull dir="u"/>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050">
            <a:extLst>
              <a:ext uri="{FF2B5EF4-FFF2-40B4-BE49-F238E27FC236}">
                <a16:creationId xmlns:a16="http://schemas.microsoft.com/office/drawing/2014/main" id="{A25CEA87-5E92-442A-8D90-8C6C82E3B342}"/>
              </a:ext>
            </a:extLst>
          </p:cNvPr>
          <p:cNvSpPr>
            <a:spLocks noGrp="1" noChangeArrowheads="1"/>
          </p:cNvSpPr>
          <p:nvPr>
            <p:ph type="title"/>
          </p:nvPr>
        </p:nvSpPr>
        <p:spPr/>
        <p:txBody>
          <a:bodyPr/>
          <a:lstStyle/>
          <a:p>
            <a:pPr eaLnBrk="1" hangingPunct="1"/>
            <a:r>
              <a:rPr lang="de-DE" altLang="de-DE"/>
              <a:t>Es handelt sich um den Abdruck einer Leiche</a:t>
            </a:r>
          </a:p>
        </p:txBody>
      </p:sp>
      <p:sp>
        <p:nvSpPr>
          <p:cNvPr id="217091" name="Rectangle 2051">
            <a:extLst>
              <a:ext uri="{FF2B5EF4-FFF2-40B4-BE49-F238E27FC236}">
                <a16:creationId xmlns:a16="http://schemas.microsoft.com/office/drawing/2014/main" id="{86A64BBD-C7DF-4036-BD4F-97B87C49B3A5}"/>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Es handelt sich um geronnenes Blut (Blutgruppe AB), das auf der Haut einer gepeinigten Person entstand.</a:t>
            </a:r>
          </a:p>
          <a:p>
            <a:pPr eaLnBrk="1" hangingPunct="1">
              <a:lnSpc>
                <a:spcPct val="90000"/>
              </a:lnSpc>
            </a:pPr>
            <a:r>
              <a:rPr lang="de-DE" altLang="de-DE" sz="2800">
                <a:cs typeface="Times New Roman" panose="02020603050405020304" pitchFamily="18" charset="0"/>
              </a:rPr>
              <a:t>Entsprechend den durch die Geißelhiebe verursachten Riss- und Quetsch-wunden sind Serumränder vorhanden.</a:t>
            </a:r>
          </a:p>
          <a:p>
            <a:pPr eaLnBrk="1" hangingPunct="1">
              <a:lnSpc>
                <a:spcPct val="90000"/>
              </a:lnSpc>
            </a:pPr>
            <a:r>
              <a:rPr lang="de-DE" altLang="de-DE" sz="2800">
                <a:cs typeface="Times New Roman" panose="02020603050405020304" pitchFamily="18" charset="0"/>
              </a:rPr>
              <a:t>Der mit dem Tuch umhüllte Mensch war tot, weil aus der Seitenwunde vom Serum getrenntes Blut austrat.</a:t>
            </a:r>
          </a:p>
          <a:p>
            <a:pPr eaLnBrk="1" hangingPunct="1">
              <a:lnSpc>
                <a:spcPct val="90000"/>
              </a:lnSpc>
            </a:pPr>
            <a:r>
              <a:rPr lang="de-DE" altLang="de-DE" sz="2800">
                <a:cs typeface="Times New Roman" panose="02020603050405020304" pitchFamily="18" charset="0"/>
              </a:rPr>
              <a:t>Das auf das Tuch übertragene Blut unterband an den betreffenden Stellen die Formung des Körperbildes.</a:t>
            </a:r>
          </a:p>
        </p:txBody>
      </p:sp>
    </p:spTree>
  </p:cSld>
  <p:clrMapOvr>
    <a:masterClrMapping/>
  </p:clrMapOvr>
  <p:transition>
    <p:pull dir="u"/>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050">
            <a:extLst>
              <a:ext uri="{FF2B5EF4-FFF2-40B4-BE49-F238E27FC236}">
                <a16:creationId xmlns:a16="http://schemas.microsoft.com/office/drawing/2014/main" id="{48183B8B-F727-4E12-9016-9078097A5E8F}"/>
              </a:ext>
            </a:extLst>
          </p:cNvPr>
          <p:cNvSpPr>
            <a:spLocks noGrp="1" noChangeArrowheads="1"/>
          </p:cNvSpPr>
          <p:nvPr>
            <p:ph type="title"/>
          </p:nvPr>
        </p:nvSpPr>
        <p:spPr/>
        <p:txBody>
          <a:bodyPr/>
          <a:lstStyle/>
          <a:p>
            <a:pPr eaLnBrk="1" hangingPunct="1"/>
            <a:r>
              <a:rPr lang="de-DE" altLang="de-DE"/>
              <a:t>Es handelt sich um den Abdruck einer Leiche</a:t>
            </a:r>
          </a:p>
        </p:txBody>
      </p:sp>
      <p:sp>
        <p:nvSpPr>
          <p:cNvPr id="218115" name="Rectangle 2051">
            <a:extLst>
              <a:ext uri="{FF2B5EF4-FFF2-40B4-BE49-F238E27FC236}">
                <a16:creationId xmlns:a16="http://schemas.microsoft.com/office/drawing/2014/main" id="{5214DC0A-6DAD-47EB-A277-3049ECAE569E}"/>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Das Blut wurde nur an bestimmten Stellen einer starken Wärmequelle ausgesetzt (Feuer)."</a:t>
            </a:r>
          </a:p>
          <a:p>
            <a:pPr algn="just" eaLnBrk="1" hangingPunct="1">
              <a:lnSpc>
                <a:spcPct val="90000"/>
              </a:lnSpc>
            </a:pPr>
            <a:r>
              <a:rPr lang="de-DE" altLang="de-DE" sz="2800">
                <a:cs typeface="Times New Roman" panose="02020603050405020304" pitchFamily="18" charset="0"/>
              </a:rPr>
              <a:t>Zudem haben Computeranalysen des Körperbildes auf dem Tuch gezeigt, dass dieses nach allen anatomischen Gesichtspunkten hundertprozentig exakt ist, was bei einer Handzeichnung höchst unwahrscheinlich wäre. </a:t>
            </a:r>
          </a:p>
          <a:p>
            <a:pPr algn="just" eaLnBrk="1" hangingPunct="1">
              <a:lnSpc>
                <a:spcPct val="90000"/>
              </a:lnSpc>
            </a:pPr>
            <a:r>
              <a:rPr lang="de-DE" altLang="de-DE" sz="2800">
                <a:cs typeface="Times New Roman" panose="02020603050405020304" pitchFamily="18" charset="0"/>
              </a:rPr>
              <a:t>Der schlüssigste Beweis ist jedoch das Faktum, dass das Abbild eine Fotografie ist, zudem noch ein Negativ, was bis zu den Aufnahmen von Secondo PIA 1898 etwas noch völlig Unbekanntes war.</a:t>
            </a:r>
          </a:p>
          <a:p>
            <a:pPr eaLnBrk="1" hangingPunct="1">
              <a:lnSpc>
                <a:spcPct val="90000"/>
              </a:lnSpc>
            </a:pPr>
            <a:endParaRPr lang="de-DE" altLang="de-DE" sz="2800"/>
          </a:p>
          <a:p>
            <a:pPr eaLnBrk="1" hangingPunct="1">
              <a:lnSpc>
                <a:spcPct val="90000"/>
              </a:lnSpc>
            </a:pPr>
            <a:endParaRPr lang="de-DE" altLang="de-DE" sz="2800"/>
          </a:p>
          <a:p>
            <a:pPr eaLnBrk="1" hangingPunct="1">
              <a:lnSpc>
                <a:spcPct val="90000"/>
              </a:lnSpc>
            </a:pPr>
            <a:endParaRPr lang="de-DE" altLang="de-DE" sz="2800"/>
          </a:p>
        </p:txBody>
      </p:sp>
    </p:spTree>
  </p:cSld>
  <p:clrMapOvr>
    <a:masterClrMapping/>
  </p:clrMapOvr>
  <p:transition>
    <p:pull dir="u"/>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3D403397-89AE-42C9-93BC-94A89A1DB740}"/>
              </a:ext>
            </a:extLst>
          </p:cNvPr>
          <p:cNvSpPr>
            <a:spLocks noGrp="1" noChangeArrowheads="1"/>
          </p:cNvSpPr>
          <p:nvPr>
            <p:ph type="title"/>
          </p:nvPr>
        </p:nvSpPr>
        <p:spPr/>
        <p:txBody>
          <a:bodyPr/>
          <a:lstStyle/>
          <a:p>
            <a:pPr eaLnBrk="1" hangingPunct="1"/>
            <a:r>
              <a:rPr lang="de-DE" altLang="de-DE"/>
              <a:t>Es handelt sich um den Abdruck einer Leiche</a:t>
            </a:r>
          </a:p>
        </p:txBody>
      </p:sp>
      <p:sp>
        <p:nvSpPr>
          <p:cNvPr id="219139" name="Rectangle 3">
            <a:extLst>
              <a:ext uri="{FF2B5EF4-FFF2-40B4-BE49-F238E27FC236}">
                <a16:creationId xmlns:a16="http://schemas.microsoft.com/office/drawing/2014/main" id="{CF72D0B1-ABC7-41B6-B0AE-7324AFD62CD2}"/>
              </a:ext>
            </a:extLst>
          </p:cNvPr>
          <p:cNvSpPr>
            <a:spLocks noGrp="1" noChangeArrowheads="1"/>
          </p:cNvSpPr>
          <p:nvPr>
            <p:ph type="body" idx="1"/>
          </p:nvPr>
        </p:nvSpPr>
        <p:spPr/>
        <p:txBody>
          <a:bodyPr/>
          <a:lstStyle/>
          <a:p>
            <a:pPr eaLnBrk="1" hangingPunct="1"/>
            <a:endParaRPr lang="de-DE" altLang="de-DE">
              <a:cs typeface="Times New Roman" panose="02020603050405020304" pitchFamily="18" charset="0"/>
            </a:endParaRPr>
          </a:p>
          <a:p>
            <a:pPr eaLnBrk="1" hangingPunct="1"/>
            <a:r>
              <a:rPr lang="de-DE" altLang="de-DE">
                <a:cs typeface="Times New Roman" panose="02020603050405020304" pitchFamily="18" charset="0"/>
              </a:rPr>
              <a:t>Leinentücher überdauern mühelos Jahrtausende. So fand man z.B ein 2000 Jahre altes, ein Frauenskelett bedeckendes Leinentuch, deren Gesicht auf dem Tuch schattenhaft abgedrückt war</a:t>
            </a:r>
            <a:r>
              <a:rPr lang="de-DE" altLang="de-DE"/>
              <a:t> </a:t>
            </a:r>
          </a:p>
        </p:txBody>
      </p:sp>
    </p:spTree>
  </p:cSld>
  <p:clrMapOvr>
    <a:masterClrMapping/>
  </p:clrMapOvr>
  <p:transition>
    <p:pull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20311B76-E595-4B3C-B9D5-9F60580E4BE3}"/>
              </a:ext>
            </a:extLst>
          </p:cNvPr>
          <p:cNvSpPr>
            <a:spLocks noGrp="1" noChangeArrowheads="1"/>
          </p:cNvSpPr>
          <p:nvPr>
            <p:ph type="title"/>
          </p:nvPr>
        </p:nvSpPr>
        <p:spPr/>
        <p:txBody>
          <a:bodyPr/>
          <a:lstStyle/>
          <a:p>
            <a:pPr eaLnBrk="1" hangingPunct="1"/>
            <a:r>
              <a:rPr lang="de-DE" altLang="de-DE"/>
              <a:t>Neutestamentliche Texte sind glaubwürdig</a:t>
            </a:r>
          </a:p>
        </p:txBody>
      </p:sp>
      <p:sp>
        <p:nvSpPr>
          <p:cNvPr id="17411" name="Rectangle 3">
            <a:extLst>
              <a:ext uri="{FF2B5EF4-FFF2-40B4-BE49-F238E27FC236}">
                <a16:creationId xmlns:a16="http://schemas.microsoft.com/office/drawing/2014/main" id="{7C30224F-8A52-4AF1-8C14-A0284EBCB9DD}"/>
              </a:ext>
            </a:extLst>
          </p:cNvPr>
          <p:cNvSpPr>
            <a:spLocks noGrp="1" noChangeArrowheads="1"/>
          </p:cNvSpPr>
          <p:nvPr>
            <p:ph type="body" idx="1"/>
          </p:nvPr>
        </p:nvSpPr>
        <p:spPr/>
        <p:txBody>
          <a:bodyPr/>
          <a:lstStyle/>
          <a:p>
            <a:pPr eaLnBrk="1" hangingPunct="1"/>
            <a:endParaRPr lang="de-DE" altLang="de-DE">
              <a:cs typeface="Times New Roman" panose="02020603050405020304" pitchFamily="18" charset="0"/>
            </a:endParaRPr>
          </a:p>
          <a:p>
            <a:pPr eaLnBrk="1" hangingPunct="1"/>
            <a:r>
              <a:rPr lang="de-DE" altLang="de-DE">
                <a:cs typeface="Times New Roman" panose="02020603050405020304" pitchFamily="18" charset="0"/>
              </a:rPr>
              <a:t>Die Befunde zum Grabtuch von Turin liefern einen Indizienbeweis für die Glaubwürdigkeit aller neutestamentlichen Aussagen zur Kreuzigung Jesu - und zur Echtheit des Grabtuchs von Turin</a:t>
            </a:r>
          </a:p>
          <a:p>
            <a:pPr eaLnBrk="1" hangingPunct="1"/>
            <a:endParaRPr lang="de-DE" altLang="de-DE">
              <a:cs typeface="Times New Roman" panose="02020603050405020304" pitchFamily="18" charset="0"/>
            </a:endParaRPr>
          </a:p>
        </p:txBody>
      </p:sp>
    </p:spTree>
  </p:cSld>
  <p:clrMapOvr>
    <a:masterClrMapping/>
  </p:clrMapOvr>
  <p:transition>
    <p:pull dir="u"/>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6E047191-1DEB-4F0B-AF19-29EA01D56D86}"/>
              </a:ext>
            </a:extLst>
          </p:cNvPr>
          <p:cNvSpPr>
            <a:spLocks noGrp="1" noChangeArrowheads="1"/>
          </p:cNvSpPr>
          <p:nvPr>
            <p:ph type="title"/>
          </p:nvPr>
        </p:nvSpPr>
        <p:spPr/>
        <p:txBody>
          <a:bodyPr/>
          <a:lstStyle/>
          <a:p>
            <a:pPr eaLnBrk="1" hangingPunct="1"/>
            <a:r>
              <a:rPr lang="de-DE" altLang="de-DE"/>
              <a:t>Es handelt sich um den Abdruck einer Leiche</a:t>
            </a:r>
          </a:p>
        </p:txBody>
      </p:sp>
      <p:sp>
        <p:nvSpPr>
          <p:cNvPr id="220163" name="Rectangle 3">
            <a:extLst>
              <a:ext uri="{FF2B5EF4-FFF2-40B4-BE49-F238E27FC236}">
                <a16:creationId xmlns:a16="http://schemas.microsoft.com/office/drawing/2014/main" id="{7F9F8401-F7BE-4CA3-A4AD-06DAF1011CE3}"/>
              </a:ext>
            </a:extLst>
          </p:cNvPr>
          <p:cNvSpPr>
            <a:spLocks noGrp="1" noChangeArrowheads="1"/>
          </p:cNvSpPr>
          <p:nvPr>
            <p:ph type="body" idx="1"/>
          </p:nvPr>
        </p:nvSpPr>
        <p:spPr/>
        <p:txBody>
          <a:bodyPr/>
          <a:lstStyle/>
          <a:p>
            <a:pPr eaLnBrk="1" hangingPunct="1"/>
            <a:endParaRPr lang="de-DE" altLang="de-DE"/>
          </a:p>
          <a:p>
            <a:pPr eaLnBrk="1" hangingPunct="1"/>
            <a:r>
              <a:rPr lang="de-DE" altLang="de-DE">
                <a:cs typeface="Times New Roman" panose="02020603050405020304" pitchFamily="18" charset="0"/>
              </a:rPr>
              <a:t>Experimentell auf schweißbedeckte Extremitäten gelegte nur gesäuberte Leinentücher nahmen nach 2-3 Jahren die Töne des GvT-Abdrucks an </a:t>
            </a:r>
          </a:p>
        </p:txBody>
      </p:sp>
    </p:spTree>
  </p:cSld>
  <p:clrMapOvr>
    <a:masterClrMapping/>
  </p:clrMapOvr>
  <p:transition>
    <p:pull dir="u"/>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CD41031A-1522-495E-85C0-D4493565773B}"/>
              </a:ext>
            </a:extLst>
          </p:cNvPr>
          <p:cNvSpPr>
            <a:spLocks noGrp="1" noChangeArrowheads="1"/>
          </p:cNvSpPr>
          <p:nvPr>
            <p:ph type="title"/>
          </p:nvPr>
        </p:nvSpPr>
        <p:spPr/>
        <p:txBody>
          <a:bodyPr/>
          <a:lstStyle/>
          <a:p>
            <a:pPr eaLnBrk="1" hangingPunct="1"/>
            <a:r>
              <a:rPr lang="de-DE" altLang="de-DE"/>
              <a:t>Es handelt sich um den Abdruck einer Leiche</a:t>
            </a:r>
          </a:p>
        </p:txBody>
      </p:sp>
      <p:sp>
        <p:nvSpPr>
          <p:cNvPr id="221187" name="Rectangle 3">
            <a:extLst>
              <a:ext uri="{FF2B5EF4-FFF2-40B4-BE49-F238E27FC236}">
                <a16:creationId xmlns:a16="http://schemas.microsoft.com/office/drawing/2014/main" id="{397A9C1E-6C4B-4139-AA1D-C4B078E0E697}"/>
              </a:ext>
            </a:extLst>
          </p:cNvPr>
          <p:cNvSpPr>
            <a:spLocks noGrp="1" noChangeArrowheads="1"/>
          </p:cNvSpPr>
          <p:nvPr>
            <p:ph type="body" idx="1"/>
          </p:nvPr>
        </p:nvSpPr>
        <p:spPr/>
        <p:txBody>
          <a:bodyPr/>
          <a:lstStyle/>
          <a:p>
            <a:pPr eaLnBrk="1" hangingPunct="1">
              <a:lnSpc>
                <a:spcPct val="90000"/>
              </a:lnSpc>
            </a:pPr>
            <a:r>
              <a:rPr lang="de-DE" altLang="de-DE" sz="2500">
                <a:cs typeface="Times New Roman" panose="02020603050405020304" pitchFamily="18" charset="0"/>
              </a:rPr>
              <a:t>Erfahrungen mit vergleichbaren Hinrichtungsarten in Konzentrationslagern zeigen, daß ein Gekreuzigter im Sterben hohes Fieber aufweisen muß und schweißüberströmt war (auch als Folge der extremen Anstrengung); dabei enthält normaler Schweiß viele chemisch aktive Stoffe wie Kochsalz, Harnstoff und Fettsäuren. </a:t>
            </a:r>
          </a:p>
          <a:p>
            <a:pPr eaLnBrk="1" hangingPunct="1">
              <a:lnSpc>
                <a:spcPct val="90000"/>
              </a:lnSpc>
            </a:pPr>
            <a:r>
              <a:rPr lang="de-DE" altLang="de-DE" sz="2500">
                <a:cs typeface="Times New Roman" panose="02020603050405020304" pitchFamily="18" charset="0"/>
              </a:rPr>
              <a:t>Im Fieber werden mit dem Schweiß auch noch Aceton, Acetessigsäure, Hydroxbuttersäure ausgeschieden, die scharf riechen und das Leinen korrodieren. Bei einer Körpertemperatur von somit ca. 39° und einer Grabkammertemperatur von 10° ist tatsächlich von einer längeren Ausstrahlung feuchter Wärme auszugehen. Die Vergilbung ist dann ein Sekundäreffekt im Laufe der Zeit</a:t>
            </a:r>
          </a:p>
        </p:txBody>
      </p:sp>
    </p:spTree>
  </p:cSld>
  <p:clrMapOvr>
    <a:masterClrMapping/>
  </p:clrMapOvr>
  <p:transition>
    <p:pull dir="u"/>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8C8C87E6-93BC-4A8F-A58D-D8EF261A290A}"/>
              </a:ext>
            </a:extLst>
          </p:cNvPr>
          <p:cNvSpPr>
            <a:spLocks noGrp="1" noChangeArrowheads="1"/>
          </p:cNvSpPr>
          <p:nvPr>
            <p:ph type="title"/>
          </p:nvPr>
        </p:nvSpPr>
        <p:spPr/>
        <p:txBody>
          <a:bodyPr/>
          <a:lstStyle/>
          <a:p>
            <a:pPr eaLnBrk="1" hangingPunct="1"/>
            <a:r>
              <a:rPr lang="de-DE" altLang="de-DE"/>
              <a:t>Experimentelle Bestätigung: Es handelte sich um eine Leiche</a:t>
            </a:r>
          </a:p>
        </p:txBody>
      </p:sp>
      <p:sp>
        <p:nvSpPr>
          <p:cNvPr id="222211" name="Rectangle 3">
            <a:extLst>
              <a:ext uri="{FF2B5EF4-FFF2-40B4-BE49-F238E27FC236}">
                <a16:creationId xmlns:a16="http://schemas.microsoft.com/office/drawing/2014/main" id="{7D92C21A-07AB-406D-815C-59CD33147EE4}"/>
              </a:ext>
            </a:extLst>
          </p:cNvPr>
          <p:cNvSpPr>
            <a:spLocks noGrp="1" noChangeArrowheads="1"/>
          </p:cNvSpPr>
          <p:nvPr>
            <p:ph type="body" idx="1"/>
          </p:nvPr>
        </p:nvSpPr>
        <p:spPr>
          <a:xfrm>
            <a:off x="1143000" y="1828800"/>
            <a:ext cx="7772400" cy="4800600"/>
          </a:xfrm>
        </p:spPr>
        <p:txBody>
          <a:bodyPr/>
          <a:lstStyle/>
          <a:p>
            <a:pPr algn="just" eaLnBrk="1" hangingPunct="1">
              <a:lnSpc>
                <a:spcPct val="90000"/>
              </a:lnSpc>
            </a:pPr>
            <a:r>
              <a:rPr lang="de-DE" altLang="de-DE" sz="2400">
                <a:cs typeface="Times New Roman" panose="02020603050405020304" pitchFamily="18" charset="0"/>
              </a:rPr>
              <a:t>Eine mit 40° heißem Wasser gefüllte Testpuppe wurde oberflächlich mit einer Schweiß-ähnlichen Lösung und einigen Blutspuren versehen. Dann wurde die Figur in ein Tuch gleicher Webart wie das Turiner Tuch gehüllt und in einer Grabkammer bei Jerusalem niedergelegt. </a:t>
            </a:r>
          </a:p>
          <a:p>
            <a:pPr algn="just" eaLnBrk="1" hangingPunct="1">
              <a:lnSpc>
                <a:spcPct val="90000"/>
              </a:lnSpc>
            </a:pPr>
            <a:r>
              <a:rPr lang="de-DE" altLang="de-DE" sz="2400">
                <a:cs typeface="Times New Roman" panose="02020603050405020304" pitchFamily="18" charset="0"/>
              </a:rPr>
              <a:t>Von der Testfigur ausgehend bildete sich bald ... eine feuchtwarme Atmosphäre zwischen Figur und Tuch, mit der auch die aufgetragenen Substanzen ausgestrahlt wurden. Nach 27 Stunden wurde die Figur entfernt. Es zeigten auch auf dem Tuch nicht nur die Blutspuren, sondern auch bereits Bildspuren. Dabei war von entscheidender Wichtigkeit, daß diese nach dem mikroskopischen Befund den Flachsfasern auf den vom Turiner Tuch 1978 abgenommenen Testfolien entsprachen</a:t>
            </a:r>
            <a:r>
              <a:rPr lang="de-DE" altLang="de-DE" sz="2400"/>
              <a:t> </a:t>
            </a:r>
          </a:p>
        </p:txBody>
      </p:sp>
    </p:spTree>
  </p:cSld>
  <p:clrMapOvr>
    <a:masterClrMapping/>
  </p:clrMapOvr>
  <p:transition>
    <p:pull dir="u"/>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3EDC5FA9-F391-4865-856D-357CF416648E}"/>
              </a:ext>
            </a:extLst>
          </p:cNvPr>
          <p:cNvSpPr>
            <a:spLocks noGrp="1" noChangeArrowheads="1"/>
          </p:cNvSpPr>
          <p:nvPr>
            <p:ph type="title"/>
          </p:nvPr>
        </p:nvSpPr>
        <p:spPr/>
        <p:txBody>
          <a:bodyPr/>
          <a:lstStyle/>
          <a:p>
            <a:pPr eaLnBrk="1" hangingPunct="1"/>
            <a:r>
              <a:rPr lang="de-DE" altLang="de-DE"/>
              <a:t>Planzen-Abdrücke bestätigen: Das GvT ist kein Gemälde</a:t>
            </a:r>
          </a:p>
        </p:txBody>
      </p:sp>
      <p:sp>
        <p:nvSpPr>
          <p:cNvPr id="223235" name="Rectangle 3">
            <a:extLst>
              <a:ext uri="{FF2B5EF4-FFF2-40B4-BE49-F238E27FC236}">
                <a16:creationId xmlns:a16="http://schemas.microsoft.com/office/drawing/2014/main" id="{7ACF6BBA-E0C8-4B2A-97CF-32A8CB0702B3}"/>
              </a:ext>
            </a:extLst>
          </p:cNvPr>
          <p:cNvSpPr>
            <a:spLocks noGrp="1" noChangeArrowheads="1"/>
          </p:cNvSpPr>
          <p:nvPr>
            <p:ph type="body" idx="1"/>
          </p:nvPr>
        </p:nvSpPr>
        <p:spPr/>
        <p:txBody>
          <a:bodyPr/>
          <a:lstStyle/>
          <a:p>
            <a:pPr algn="just" eaLnBrk="1" hangingPunct="1">
              <a:lnSpc>
                <a:spcPct val="90000"/>
              </a:lnSpc>
            </a:pPr>
            <a:r>
              <a:rPr lang="de-DE" altLang="de-DE">
                <a:cs typeface="Times New Roman" panose="02020603050405020304" pitchFamily="18" charset="0"/>
              </a:rPr>
              <a:t>Zwischen Papierblätter (wie Leinen aus Zellulose bestehend) oder auch zwischen Leinen gelegte Pflanzen liefern (im Herbarium) - mit einer Latenzzeit von einigen Jahren - einen GvT-ähnlichen, sehr genauen Abdruck der Pflanze in sepiafarbener Form ohne begrenzenden Rand/ festgelegte Grenzen, der gegen chemische Reagenzien, Lösungsmittel und Hitze sehr beständig ist. </a:t>
            </a:r>
          </a:p>
        </p:txBody>
      </p:sp>
    </p:spTree>
  </p:cSld>
  <p:clrMapOvr>
    <a:masterClrMapping/>
  </p:clrMapOvr>
  <p:transition>
    <p:pull dir="u"/>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1563C71C-E289-4C0C-B2F7-236022630BF6}"/>
              </a:ext>
            </a:extLst>
          </p:cNvPr>
          <p:cNvSpPr>
            <a:spLocks noGrp="1" noChangeArrowheads="1"/>
          </p:cNvSpPr>
          <p:nvPr>
            <p:ph type="title"/>
          </p:nvPr>
        </p:nvSpPr>
        <p:spPr/>
        <p:txBody>
          <a:bodyPr/>
          <a:lstStyle/>
          <a:p>
            <a:pPr eaLnBrk="1" hangingPunct="1"/>
            <a:r>
              <a:rPr lang="de-DE" altLang="de-DE"/>
              <a:t>Pflanzen-Abdrücke bestätigen: Das GvT ist kein Gemälde</a:t>
            </a:r>
          </a:p>
        </p:txBody>
      </p:sp>
      <p:sp>
        <p:nvSpPr>
          <p:cNvPr id="224259" name="Rectangle 3">
            <a:extLst>
              <a:ext uri="{FF2B5EF4-FFF2-40B4-BE49-F238E27FC236}">
                <a16:creationId xmlns:a16="http://schemas.microsoft.com/office/drawing/2014/main" id="{011A8FA3-6221-41FF-8185-AF52FB31F133}"/>
              </a:ext>
            </a:extLst>
          </p:cNvPr>
          <p:cNvSpPr>
            <a:spLocks noGrp="1" noChangeArrowheads="1"/>
          </p:cNvSpPr>
          <p:nvPr>
            <p:ph type="body" idx="1"/>
          </p:nvPr>
        </p:nvSpPr>
        <p:spPr/>
        <p:txBody>
          <a:bodyPr/>
          <a:lstStyle/>
          <a:p>
            <a:pPr algn="just" eaLnBrk="1" hangingPunct="1">
              <a:lnSpc>
                <a:spcPct val="90000"/>
              </a:lnSpc>
            </a:pPr>
            <a:r>
              <a:rPr lang="de-DE" altLang="de-DE">
                <a:cs typeface="Times New Roman" panose="02020603050405020304" pitchFamily="18" charset="0"/>
              </a:rPr>
              <a:t>Auch der Abdruck einer Pflanze ist ohne Farbstoffe, wie aus dem Nichts entstanden und scheint aus einer Molekularveränderung der Zellulose zu bestehen. </a:t>
            </a:r>
          </a:p>
          <a:p>
            <a:pPr algn="just" eaLnBrk="1" hangingPunct="1">
              <a:lnSpc>
                <a:spcPct val="90000"/>
              </a:lnSpc>
            </a:pPr>
            <a:r>
              <a:rPr lang="de-DE" altLang="de-DE">
                <a:cs typeface="Times New Roman" panose="02020603050405020304" pitchFamily="18" charset="0"/>
              </a:rPr>
              <a:t>Durch die Freisetzung von Sauerstoff kommt es auch bei zwischen Blättern gepreßten Pflanzen zu bräunlichen Abdrücken</a:t>
            </a:r>
          </a:p>
          <a:p>
            <a:pPr eaLnBrk="1" hangingPunct="1">
              <a:lnSpc>
                <a:spcPct val="90000"/>
              </a:lnSpc>
            </a:pPr>
            <a:endParaRPr lang="de-DE" altLang="de-DE"/>
          </a:p>
        </p:txBody>
      </p:sp>
    </p:spTree>
  </p:cSld>
  <p:clrMapOvr>
    <a:masterClrMapping/>
  </p:clrMapOvr>
  <p:transition>
    <p:pull dir="u"/>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993C5538-DA44-4EEC-A36A-FC1B92295986}"/>
              </a:ext>
            </a:extLst>
          </p:cNvPr>
          <p:cNvSpPr>
            <a:spLocks noGrp="1" noChangeArrowheads="1"/>
          </p:cNvSpPr>
          <p:nvPr>
            <p:ph type="title"/>
          </p:nvPr>
        </p:nvSpPr>
        <p:spPr/>
        <p:txBody>
          <a:bodyPr/>
          <a:lstStyle/>
          <a:p>
            <a:pPr eaLnBrk="1" hangingPunct="1"/>
            <a:r>
              <a:rPr lang="de-DE" altLang="de-DE"/>
              <a:t>Das GvT ist kein Gemälde</a:t>
            </a:r>
          </a:p>
        </p:txBody>
      </p:sp>
      <p:sp>
        <p:nvSpPr>
          <p:cNvPr id="225283" name="Rectangle 3">
            <a:extLst>
              <a:ext uri="{FF2B5EF4-FFF2-40B4-BE49-F238E27FC236}">
                <a16:creationId xmlns:a16="http://schemas.microsoft.com/office/drawing/2014/main" id="{02191BDF-91BA-4257-9ED6-C58C1966A0FB}"/>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Weder elektronenmikrosopisch, bei Ultraviolett-, Infrarot- und Röntgenaufnahmen konnten Spuren einer maltechnischen Herstellung gefunden werden. Auch alle Tests mit Reagenzien ergaben keine Hinweise auf die Verwendung von Farben</a:t>
            </a:r>
          </a:p>
        </p:txBody>
      </p:sp>
    </p:spTree>
  </p:cSld>
  <p:clrMapOvr>
    <a:masterClrMapping/>
  </p:clrMapOvr>
  <p:transition>
    <p:pull dir="u"/>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el 1">
            <a:extLst>
              <a:ext uri="{FF2B5EF4-FFF2-40B4-BE49-F238E27FC236}">
                <a16:creationId xmlns:a16="http://schemas.microsoft.com/office/drawing/2014/main" id="{2D8EEC8F-9937-4F04-8589-282DAF6BCAA6}"/>
              </a:ext>
            </a:extLst>
          </p:cNvPr>
          <p:cNvSpPr>
            <a:spLocks noGrp="1" noChangeArrowheads="1"/>
          </p:cNvSpPr>
          <p:nvPr>
            <p:ph type="title"/>
          </p:nvPr>
        </p:nvSpPr>
        <p:spPr/>
        <p:txBody>
          <a:bodyPr/>
          <a:lstStyle/>
          <a:p>
            <a:r>
              <a:rPr lang="de-DE" altLang="de-DE"/>
              <a:t>Das GvT ist kein Gemälde</a:t>
            </a:r>
          </a:p>
        </p:txBody>
      </p:sp>
      <p:sp>
        <p:nvSpPr>
          <p:cNvPr id="226307" name="Inhaltsplatzhalter 2">
            <a:extLst>
              <a:ext uri="{FF2B5EF4-FFF2-40B4-BE49-F238E27FC236}">
                <a16:creationId xmlns:a16="http://schemas.microsoft.com/office/drawing/2014/main" id="{9D4A556B-E7E7-4A93-BA3F-5D524F1DE6F1}"/>
              </a:ext>
            </a:extLst>
          </p:cNvPr>
          <p:cNvSpPr>
            <a:spLocks noGrp="1" noChangeArrowheads="1"/>
          </p:cNvSpPr>
          <p:nvPr>
            <p:ph idx="1"/>
          </p:nvPr>
        </p:nvSpPr>
        <p:spPr/>
        <p:txBody>
          <a:bodyPr/>
          <a:lstStyle/>
          <a:p>
            <a:r>
              <a:rPr lang="de-DE" altLang="de-DE"/>
              <a:t>Maler behaupten, dass es keine Spuren von Pinselstrichen gibt. Es wurden zwar winzige Mengen von Farben bzw. Pigmenten nachgewie-sen, denn das Tuch wurde im Laufe seiner Geschichte immer wieder ab-gemalt. Dadurch kam es mit Farbe in Berührung. Die Partikel sind jedoch auf dem gesamten Tuch verteilt. Auf keinen Fall stellen sie die Substanz dar, aus dem das Bild besteht (HF 23)</a:t>
            </a:r>
          </a:p>
        </p:txBody>
      </p:sp>
    </p:spTree>
  </p:cSld>
  <p:clrMapOvr>
    <a:masterClrMapping/>
  </p:clrMapOvr>
  <p:transition>
    <p:pull dir="u"/>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115F82D4-8817-4ADF-AD86-1D2ED8D39773}"/>
              </a:ext>
            </a:extLst>
          </p:cNvPr>
          <p:cNvSpPr>
            <a:spLocks noGrp="1" noChangeArrowheads="1"/>
          </p:cNvSpPr>
          <p:nvPr>
            <p:ph type="title"/>
          </p:nvPr>
        </p:nvSpPr>
        <p:spPr/>
        <p:txBody>
          <a:bodyPr/>
          <a:lstStyle/>
          <a:p>
            <a:pPr eaLnBrk="1" hangingPunct="1"/>
            <a:r>
              <a:rPr lang="de-DE" altLang="de-DE"/>
              <a:t>Das GvT ist kein Gemälde</a:t>
            </a:r>
          </a:p>
        </p:txBody>
      </p:sp>
      <p:sp>
        <p:nvSpPr>
          <p:cNvPr id="227331" name="Rectangle 3">
            <a:extLst>
              <a:ext uri="{FF2B5EF4-FFF2-40B4-BE49-F238E27FC236}">
                <a16:creationId xmlns:a16="http://schemas.microsoft.com/office/drawing/2014/main" id="{9EB9C794-5533-4299-A811-8AD806DA07FA}"/>
              </a:ext>
            </a:extLst>
          </p:cNvPr>
          <p:cNvSpPr>
            <a:spLocks noGrp="1" noChangeArrowheads="1"/>
          </p:cNvSpPr>
          <p:nvPr>
            <p:ph type="body" idx="1"/>
          </p:nvPr>
        </p:nvSpPr>
        <p:spPr/>
        <p:txBody>
          <a:bodyPr/>
          <a:lstStyle/>
          <a:p>
            <a:pPr eaLnBrk="1" hangingPunct="1"/>
            <a:r>
              <a:rPr lang="de-DE" altLang="de-DE" sz="3600">
                <a:cs typeface="Times New Roman" panose="02020603050405020304" pitchFamily="18" charset="0"/>
              </a:rPr>
              <a:t>Das Körperbild ist kein Gemälde, da jede Farbe spektroskopisch meßbar ist, auf dem GvT jedoch nur das Blut, nicht aber die Abbildung spektroskopisch reagiert. </a:t>
            </a:r>
          </a:p>
          <a:p>
            <a:pPr eaLnBrk="1" hangingPunct="1">
              <a:buFont typeface="Symbol" panose="05050102010706020507" pitchFamily="18" charset="2"/>
              <a:buNone/>
            </a:pPr>
            <a:endParaRPr lang="de-DE" altLang="de-DE">
              <a:cs typeface="Times New Roman" panose="02020603050405020304" pitchFamily="18" charset="0"/>
            </a:endParaRPr>
          </a:p>
        </p:txBody>
      </p:sp>
    </p:spTree>
  </p:cSld>
  <p:clrMapOvr>
    <a:masterClrMapping/>
  </p:clrMapOvr>
  <p:transition>
    <p:pull dir="u"/>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A25D50DC-DAAA-4A2B-BDF7-B9306C4CBD7A}"/>
              </a:ext>
            </a:extLst>
          </p:cNvPr>
          <p:cNvSpPr>
            <a:spLocks noGrp="1" noChangeArrowheads="1"/>
          </p:cNvSpPr>
          <p:nvPr>
            <p:ph type="title"/>
          </p:nvPr>
        </p:nvSpPr>
        <p:spPr/>
        <p:txBody>
          <a:bodyPr/>
          <a:lstStyle/>
          <a:p>
            <a:pPr eaLnBrk="1" hangingPunct="1"/>
            <a:r>
              <a:rPr lang="de-DE" altLang="de-DE"/>
              <a:t>Das GvT ist kein Gemälde</a:t>
            </a:r>
          </a:p>
        </p:txBody>
      </p:sp>
      <p:sp>
        <p:nvSpPr>
          <p:cNvPr id="228355" name="Rectangle 3">
            <a:extLst>
              <a:ext uri="{FF2B5EF4-FFF2-40B4-BE49-F238E27FC236}">
                <a16:creationId xmlns:a16="http://schemas.microsoft.com/office/drawing/2014/main" id="{7EA1F472-A25A-4F32-BD35-1808CFEF5609}"/>
              </a:ext>
            </a:extLst>
          </p:cNvPr>
          <p:cNvSpPr>
            <a:spLocks noGrp="1" noChangeArrowheads="1"/>
          </p:cNvSpPr>
          <p:nvPr>
            <p:ph type="body" idx="1"/>
          </p:nvPr>
        </p:nvSpPr>
        <p:spPr/>
        <p:txBody>
          <a:bodyPr/>
          <a:lstStyle/>
          <a:p>
            <a:pPr eaLnBrk="1" hangingPunct="1"/>
            <a:r>
              <a:rPr lang="de-DE" altLang="de-DE" sz="2800">
                <a:cs typeface="Times New Roman" panose="02020603050405020304" pitchFamily="18" charset="0"/>
              </a:rPr>
              <a:t>Das Blut selbst hat nicht den Negativcharakter des Bildes, sondern erscheinen auf der Fotoplatte als helle, klar umrandete Flecken und umhüllt die Leinenfasern.</a:t>
            </a:r>
          </a:p>
          <a:p>
            <a:pPr eaLnBrk="1" hangingPunct="1"/>
            <a:r>
              <a:rPr lang="de-DE" altLang="de-DE" sz="2800">
                <a:cs typeface="Times New Roman" panose="02020603050405020304" pitchFamily="18" charset="0"/>
              </a:rPr>
              <a:t>Unter dem Blut fehlt die Gelbfärbung, was bedeutet, daß die Blutspuren vorher auf das Tuch kamen und das Leinen gegen die Vergilbung abgeschirmt haben Dies ist geradezu ein Beweis dafür, daß es sich nicht um ein Gemälde handelt</a:t>
            </a:r>
            <a:r>
              <a:rPr lang="de-DE" altLang="de-DE" sz="2800"/>
              <a:t> </a:t>
            </a:r>
          </a:p>
          <a:p>
            <a:pPr eaLnBrk="1" hangingPunct="1"/>
            <a:endParaRPr lang="de-DE" altLang="de-DE" sz="2800"/>
          </a:p>
        </p:txBody>
      </p:sp>
    </p:spTree>
  </p:cSld>
  <p:clrMapOvr>
    <a:masterClrMapping/>
  </p:clrMapOvr>
  <p:transition>
    <p:pull dir="u"/>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439E1D04-F362-41D5-9AB2-283EF2AE4A84}"/>
              </a:ext>
            </a:extLst>
          </p:cNvPr>
          <p:cNvSpPr>
            <a:spLocks noGrp="1" noChangeArrowheads="1"/>
          </p:cNvSpPr>
          <p:nvPr>
            <p:ph type="title"/>
          </p:nvPr>
        </p:nvSpPr>
        <p:spPr/>
        <p:txBody>
          <a:bodyPr/>
          <a:lstStyle/>
          <a:p>
            <a:pPr eaLnBrk="1" hangingPunct="1"/>
            <a:r>
              <a:rPr lang="de-DE" altLang="de-DE"/>
              <a:t>Das GvT ist kein Gemälde</a:t>
            </a:r>
          </a:p>
        </p:txBody>
      </p:sp>
      <p:sp>
        <p:nvSpPr>
          <p:cNvPr id="229379" name="Rectangle 3">
            <a:extLst>
              <a:ext uri="{FF2B5EF4-FFF2-40B4-BE49-F238E27FC236}">
                <a16:creationId xmlns:a16="http://schemas.microsoft.com/office/drawing/2014/main" id="{83D20DD5-E754-478E-B8BB-9760AAE21BE5}"/>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Es handelt sich bei dem Blut nicht um aufgetragene Kleckse; vielmehr sind nur die Blutflecken bis zur Unterseite des Tuches durchgedrungen.</a:t>
            </a:r>
          </a:p>
          <a:p>
            <a:pPr eaLnBrk="1" hangingPunct="1"/>
            <a:r>
              <a:rPr lang="de-DE" altLang="de-DE">
                <a:cs typeface="Times New Roman" panose="02020603050405020304" pitchFamily="18" charset="0"/>
              </a:rPr>
              <a:t>Röntgenbilder des Tuches zeigen auch die Blutflecken nicht, die normalerweise von Röntgenaufnahmen auch nicht erfaßt werden </a:t>
            </a:r>
          </a:p>
        </p:txBody>
      </p:sp>
    </p:spTree>
  </p:cSld>
  <p:clrMapOvr>
    <a:masterClrMapping/>
  </p:clrMapOvr>
  <p:transition>
    <p:pull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a:extLst>
              <a:ext uri="{FF2B5EF4-FFF2-40B4-BE49-F238E27FC236}">
                <a16:creationId xmlns:a16="http://schemas.microsoft.com/office/drawing/2014/main" id="{9AB54AE2-E175-4868-893F-6A45C0513C78}"/>
              </a:ext>
            </a:extLst>
          </p:cNvPr>
          <p:cNvSpPr>
            <a:spLocks noChangeArrowheads="1"/>
          </p:cNvSpPr>
          <p:nvPr/>
        </p:nvSpPr>
        <p:spPr bwMode="ltGray">
          <a:xfrm>
            <a:off x="-9525" y="2251075"/>
            <a:ext cx="15157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spcBef>
                <a:spcPct val="20000"/>
              </a:spcBef>
              <a:buClr>
                <a:schemeClr val="tx2"/>
              </a:buClr>
              <a:buSzPct val="90000"/>
              <a:buFont typeface="Symbol" panose="05050102010706020507" pitchFamily="18" charset="2"/>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de-DE" altLang="de-DE" sz="2400"/>
          </a:p>
        </p:txBody>
      </p:sp>
      <p:pic>
        <p:nvPicPr>
          <p:cNvPr id="18435" name="Grafik 15" descr="http://2.bp.blogspot.com/-PdpRrx9I22Q/UqQ8daM0w8I/AAAAAAABC-4/s2rnwg_t-ms/s1600/1128.jpg">
            <a:extLst>
              <a:ext uri="{FF2B5EF4-FFF2-40B4-BE49-F238E27FC236}">
                <a16:creationId xmlns:a16="http://schemas.microsoft.com/office/drawing/2014/main" id="{69CE12A5-4445-43BB-BD9C-678CE6536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363" y="836613"/>
            <a:ext cx="7894637" cy="504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6">
            <a:extLst>
              <a:ext uri="{FF2B5EF4-FFF2-40B4-BE49-F238E27FC236}">
                <a16:creationId xmlns:a16="http://schemas.microsoft.com/office/drawing/2014/main" id="{E2F510CC-731D-405A-AD19-BBBD21D45B38}"/>
              </a:ext>
            </a:extLst>
          </p:cNvPr>
          <p:cNvSpPr>
            <a:spLocks noChangeArrowheads="1"/>
          </p:cNvSpPr>
          <p:nvPr/>
        </p:nvSpPr>
        <p:spPr bwMode="ltGray">
          <a:xfrm>
            <a:off x="-9525" y="5665788"/>
            <a:ext cx="151574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spAutoFit/>
          </a:bodyPr>
          <a:lstStyle>
            <a:lvl1pPr>
              <a:spcBef>
                <a:spcPct val="20000"/>
              </a:spcBef>
              <a:buClr>
                <a:schemeClr val="tx2"/>
              </a:buClr>
              <a:buSzPct val="90000"/>
              <a:buFont typeface="Symbol" panose="05050102010706020507" pitchFamily="18" charset="2"/>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Tx/>
              <a:buSzTx/>
              <a:buFontTx/>
              <a:buNone/>
            </a:pPr>
            <a:br>
              <a:rPr lang="de-DE" altLang="de-DE" sz="1100">
                <a:latin typeface="Calibri" panose="020F0502020204030204" pitchFamily="34" charset="0"/>
                <a:ea typeface="Calibri" panose="020F0502020204030204" pitchFamily="34" charset="0"/>
                <a:cs typeface="Times New Roman" panose="02020603050405020304" pitchFamily="18" charset="0"/>
              </a:rPr>
            </a:br>
            <a:r>
              <a:rPr lang="de-DE" altLang="de-DE" sz="1100" i="1">
                <a:latin typeface="Calibri" panose="020F0502020204030204" pitchFamily="34" charset="0"/>
                <a:ea typeface="Calibri" panose="020F0502020204030204" pitchFamily="34" charset="0"/>
                <a:cs typeface="Times New Roman" panose="02020603050405020304" pitchFamily="18" charset="0"/>
              </a:rPr>
              <a:t>Das Turiner Grabtuch im Negativ mit Vergrößerung der Gesichtspartie (r.).</a:t>
            </a:r>
            <a:r>
              <a:rPr lang="de-DE" altLang="de-DE" sz="1100">
                <a:latin typeface="Calibri" panose="020F0502020204030204" pitchFamily="34" charset="0"/>
                <a:ea typeface="Calibri" panose="020F0502020204030204" pitchFamily="34" charset="0"/>
                <a:cs typeface="Times New Roman" panose="02020603050405020304" pitchFamily="18" charset="0"/>
              </a:rPr>
              <a:t> | Copyright: Public Domain (Collage: grewi.de, Quelle: Shroud.com)</a:t>
            </a:r>
            <a:endParaRPr lang="de-DE" altLang="de-DE" sz="2400">
              <a:ea typeface="Calibri" panose="020F0502020204030204" pitchFamily="34" charset="0"/>
              <a:cs typeface="Times New Roman" panose="02020603050405020304" pitchFamily="18" charset="0"/>
            </a:endParaRPr>
          </a:p>
        </p:txBody>
      </p:sp>
    </p:spTree>
  </p:cSld>
  <p:clrMapOvr>
    <a:masterClrMapping/>
  </p:clrMapOvr>
  <p:transition>
    <p:pull dir="u"/>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68A2BCB5-C849-46EF-9615-B40B59F5096F}"/>
              </a:ext>
            </a:extLst>
          </p:cNvPr>
          <p:cNvSpPr>
            <a:spLocks noGrp="1" noChangeArrowheads="1"/>
          </p:cNvSpPr>
          <p:nvPr>
            <p:ph type="title"/>
          </p:nvPr>
        </p:nvSpPr>
        <p:spPr/>
        <p:txBody>
          <a:bodyPr/>
          <a:lstStyle/>
          <a:p>
            <a:pPr eaLnBrk="1" hangingPunct="1"/>
            <a:r>
              <a:rPr lang="de-DE" altLang="de-DE"/>
              <a:t>Das GvT ist kein Gemälde</a:t>
            </a:r>
          </a:p>
        </p:txBody>
      </p:sp>
      <p:sp>
        <p:nvSpPr>
          <p:cNvPr id="230403" name="Rectangle 3">
            <a:extLst>
              <a:ext uri="{FF2B5EF4-FFF2-40B4-BE49-F238E27FC236}">
                <a16:creationId xmlns:a16="http://schemas.microsoft.com/office/drawing/2014/main" id="{FECB307E-2C75-490D-B500-5465CA8C3777}"/>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Die Farbtönung selbst ist feuchte-, (bei einem Brand des Schreins im Mittelalter) hitze- und chemisch resistent, es kann sich also um keine gewöhnliche Farbe handeln. Auch die Stellen, die dem Schrein näher und damit hohen Temperaturen ausgesetzt waren, zeigen ebensowenig Veränderungen der Farbtönung wie die, die dem Löschwasser ausgesetzt waren </a:t>
            </a:r>
          </a:p>
        </p:txBody>
      </p:sp>
    </p:spTree>
  </p:cSld>
  <p:clrMapOvr>
    <a:masterClrMapping/>
  </p:clrMapOvr>
  <p:transition>
    <p:pull dir="u"/>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1856E167-2DF8-4C6D-91D6-6677059CEE2F}"/>
              </a:ext>
            </a:extLst>
          </p:cNvPr>
          <p:cNvSpPr>
            <a:spLocks noGrp="1" noChangeArrowheads="1"/>
          </p:cNvSpPr>
          <p:nvPr>
            <p:ph type="title"/>
          </p:nvPr>
        </p:nvSpPr>
        <p:spPr/>
        <p:txBody>
          <a:bodyPr/>
          <a:lstStyle/>
          <a:p>
            <a:pPr eaLnBrk="1" hangingPunct="1"/>
            <a:r>
              <a:rPr lang="de-DE" altLang="de-DE"/>
              <a:t>Das GvT ist kein Gemälde</a:t>
            </a:r>
          </a:p>
        </p:txBody>
      </p:sp>
      <p:sp>
        <p:nvSpPr>
          <p:cNvPr id="231427" name="Rectangle 3">
            <a:extLst>
              <a:ext uri="{FF2B5EF4-FFF2-40B4-BE49-F238E27FC236}">
                <a16:creationId xmlns:a16="http://schemas.microsoft.com/office/drawing/2014/main" id="{F781B32D-25C6-44B2-A37A-316EC763A261}"/>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Es wurden keine Farbpigmente festgestellt, sondern die Farbe ist durch eine intensivere Gelbfärbung der jeweils oberen Fasern entstanden; die darunterliegende Faser ist nicht mit der obenliegenden verklebt, wie man es bei Wasser-oder Ölfarben zu erwarten hat. Sobald sich die Faser dem Webmuster entsprechend abwärts neigt, verschwindet der Abdruck</a:t>
            </a:r>
            <a:r>
              <a:rPr lang="de-DE" altLang="de-DE"/>
              <a:t> </a:t>
            </a:r>
          </a:p>
        </p:txBody>
      </p:sp>
    </p:spTree>
  </p:cSld>
  <p:clrMapOvr>
    <a:masterClrMapping/>
  </p:clrMapOvr>
  <p:transition>
    <p:pull dir="u"/>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C1BFF06A-25F3-4E86-A7F8-C0F5FA9A6958}"/>
              </a:ext>
            </a:extLst>
          </p:cNvPr>
          <p:cNvSpPr>
            <a:spLocks noGrp="1" noChangeArrowheads="1"/>
          </p:cNvSpPr>
          <p:nvPr>
            <p:ph type="title"/>
          </p:nvPr>
        </p:nvSpPr>
        <p:spPr/>
        <p:txBody>
          <a:bodyPr/>
          <a:lstStyle/>
          <a:p>
            <a:pPr eaLnBrk="1" hangingPunct="1"/>
            <a:r>
              <a:rPr lang="de-DE" altLang="de-DE"/>
              <a:t>Das GvT ist kein Gemälde</a:t>
            </a:r>
          </a:p>
        </p:txBody>
      </p:sp>
      <p:sp>
        <p:nvSpPr>
          <p:cNvPr id="232451" name="Rectangle 3">
            <a:extLst>
              <a:ext uri="{FF2B5EF4-FFF2-40B4-BE49-F238E27FC236}">
                <a16:creationId xmlns:a16="http://schemas.microsoft.com/office/drawing/2014/main" id="{4BD738E0-4CAB-42B5-9ECC-D174D261B345}"/>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Unter den Blutkrusten befinden sich keine Bildkonturen - so daß niemand auf ein Bild einfach Blut aufgetragen hat. Außerdem hätte niemand die Wunden anatomisch so genau malen können, ohne vorher den Abdruck auf das GvT zu bringen (s.a. HF 54)</a:t>
            </a:r>
          </a:p>
        </p:txBody>
      </p:sp>
    </p:spTree>
  </p:cSld>
  <p:clrMapOvr>
    <a:masterClrMapping/>
  </p:clrMapOvr>
  <p:transition>
    <p:pull dir="u"/>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el 1">
            <a:extLst>
              <a:ext uri="{FF2B5EF4-FFF2-40B4-BE49-F238E27FC236}">
                <a16:creationId xmlns:a16="http://schemas.microsoft.com/office/drawing/2014/main" id="{3533339D-943F-476C-A0F2-51B4F65846B2}"/>
              </a:ext>
            </a:extLst>
          </p:cNvPr>
          <p:cNvSpPr>
            <a:spLocks noGrp="1" noChangeArrowheads="1"/>
          </p:cNvSpPr>
          <p:nvPr>
            <p:ph type="title"/>
          </p:nvPr>
        </p:nvSpPr>
        <p:spPr/>
        <p:txBody>
          <a:bodyPr/>
          <a:lstStyle/>
          <a:p>
            <a:r>
              <a:rPr lang="de-DE" altLang="de-DE"/>
              <a:t>Das GvT ist kein Gemälde</a:t>
            </a:r>
          </a:p>
        </p:txBody>
      </p:sp>
      <p:sp>
        <p:nvSpPr>
          <p:cNvPr id="233475" name="Inhaltsplatzhalter 2">
            <a:extLst>
              <a:ext uri="{FF2B5EF4-FFF2-40B4-BE49-F238E27FC236}">
                <a16:creationId xmlns:a16="http://schemas.microsoft.com/office/drawing/2014/main" id="{6D7A9B70-A759-42D5-B18A-17485DF9E9FE}"/>
              </a:ext>
            </a:extLst>
          </p:cNvPr>
          <p:cNvSpPr>
            <a:spLocks noGrp="1" noChangeArrowheads="1"/>
          </p:cNvSpPr>
          <p:nvPr>
            <p:ph idx="1"/>
          </p:nvPr>
        </p:nvSpPr>
        <p:spPr/>
        <p:txBody>
          <a:bodyPr/>
          <a:lstStyle/>
          <a:p>
            <a:r>
              <a:rPr lang="de-DE" altLang="de-DE"/>
              <a:t>Ein Maler hätte also erst die Blutspuren, die aus Dornenkrone, Schlägen und Speerspitze sowie Geißelung und Kreuzigung resultieren, aus menschlichem Blut genau auftragen müssen und dann erst das Bild malen können. </a:t>
            </a:r>
          </a:p>
        </p:txBody>
      </p:sp>
    </p:spTree>
  </p:cSld>
  <p:clrMapOvr>
    <a:masterClrMapping/>
  </p:clrMapOvr>
  <p:transition>
    <p:pull dir="u"/>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el 1">
            <a:extLst>
              <a:ext uri="{FF2B5EF4-FFF2-40B4-BE49-F238E27FC236}">
                <a16:creationId xmlns:a16="http://schemas.microsoft.com/office/drawing/2014/main" id="{76AB01A6-7082-4A3E-A223-D15242606862}"/>
              </a:ext>
            </a:extLst>
          </p:cNvPr>
          <p:cNvSpPr>
            <a:spLocks noGrp="1" noChangeArrowheads="1"/>
          </p:cNvSpPr>
          <p:nvPr>
            <p:ph type="title"/>
          </p:nvPr>
        </p:nvSpPr>
        <p:spPr/>
        <p:txBody>
          <a:bodyPr/>
          <a:lstStyle/>
          <a:p>
            <a:r>
              <a:rPr lang="de-DE" altLang="de-DE"/>
              <a:t>Das GvT ist kein Gemälde</a:t>
            </a:r>
          </a:p>
        </p:txBody>
      </p:sp>
      <p:sp>
        <p:nvSpPr>
          <p:cNvPr id="234499" name="Inhaltsplatzhalter 2">
            <a:extLst>
              <a:ext uri="{FF2B5EF4-FFF2-40B4-BE49-F238E27FC236}">
                <a16:creationId xmlns:a16="http://schemas.microsoft.com/office/drawing/2014/main" id="{3CA744A5-BF69-4C40-A8A2-5C77FC120F4E}"/>
              </a:ext>
            </a:extLst>
          </p:cNvPr>
          <p:cNvSpPr>
            <a:spLocks noGrp="1" noChangeArrowheads="1"/>
          </p:cNvSpPr>
          <p:nvPr>
            <p:ph idx="1"/>
          </p:nvPr>
        </p:nvSpPr>
        <p:spPr/>
        <p:txBody>
          <a:bodyPr/>
          <a:lstStyle/>
          <a:p>
            <a:r>
              <a:rPr lang="de-DE" altLang="de-DE"/>
              <a:t>Dabei hätten die Unterschiede zwischen hellem und verfärbtem Leinen  dem Abstand des Körpers vom Leinen selbst entsprechen müssen, was erst die dreidimensionale Auswertungsmöglichkeit möglich machte - und bisher kein Maler nachmachen konnte</a:t>
            </a:r>
          </a:p>
          <a:p>
            <a:endParaRPr lang="de-DE" altLang="de-DE"/>
          </a:p>
        </p:txBody>
      </p:sp>
    </p:spTree>
  </p:cSld>
  <p:clrMapOvr>
    <a:masterClrMapping/>
  </p:clrMapOvr>
  <p:transition>
    <p:pull dir="u"/>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13BED1DB-FDA8-4375-8E17-A24CB0BE9C94}"/>
              </a:ext>
            </a:extLst>
          </p:cNvPr>
          <p:cNvSpPr>
            <a:spLocks noGrp="1" noChangeArrowheads="1"/>
          </p:cNvSpPr>
          <p:nvPr>
            <p:ph type="title"/>
          </p:nvPr>
        </p:nvSpPr>
        <p:spPr/>
        <p:txBody>
          <a:bodyPr/>
          <a:lstStyle/>
          <a:p>
            <a:pPr eaLnBrk="1" hangingPunct="1"/>
            <a:r>
              <a:rPr lang="de-DE" altLang="de-DE"/>
              <a:t>Das GvT ist kein Gemälde</a:t>
            </a:r>
          </a:p>
        </p:txBody>
      </p:sp>
      <p:sp>
        <p:nvSpPr>
          <p:cNvPr id="235523" name="Rectangle 3">
            <a:extLst>
              <a:ext uri="{FF2B5EF4-FFF2-40B4-BE49-F238E27FC236}">
                <a16:creationId xmlns:a16="http://schemas.microsoft.com/office/drawing/2014/main" id="{80AE315B-97DC-4B74-981F-0AC1C7D36C93}"/>
              </a:ext>
            </a:extLst>
          </p:cNvPr>
          <p:cNvSpPr>
            <a:spLocks noGrp="1" noChangeArrowheads="1"/>
          </p:cNvSpPr>
          <p:nvPr>
            <p:ph type="body" idx="1"/>
          </p:nvPr>
        </p:nvSpPr>
        <p:spPr/>
        <p:txBody>
          <a:bodyPr/>
          <a:lstStyle/>
          <a:p>
            <a:pPr eaLnBrk="1" hangingPunct="1"/>
            <a:r>
              <a:rPr lang="de-DE" altLang="de-DE" sz="2800">
                <a:cs typeface="Times New Roman" panose="02020603050405020304" pitchFamily="18" charset="0"/>
              </a:rPr>
              <a:t>Es sind immer nur die Spitzen der einzelnen Flachsfasern grau-gelblich verfärbt; diese Fasern sind aber nur 1/80 (1/60-1/100) mm dick - und solch dünne Fasern einzeln zu bemalen, war und ist nicht möglich, da dafür selbst der feinste Pinselhaare (Zobel) um ein Vielfaches zu dick wäre. </a:t>
            </a:r>
          </a:p>
          <a:p>
            <a:pPr algn="just" eaLnBrk="1" hangingPunct="1"/>
            <a:r>
              <a:rPr lang="de-DE" altLang="de-DE" sz="2800">
                <a:cs typeface="Times New Roman" panose="02020603050405020304" pitchFamily="18" charset="0"/>
              </a:rPr>
              <a:t>Die Rückseite des Grabtuches weist keinen Körperabdruck auf. Es sind lediglich Blut- und Serumspuren mit leichter Tönung sichtbar.</a:t>
            </a:r>
          </a:p>
        </p:txBody>
      </p:sp>
    </p:spTree>
  </p:cSld>
  <p:clrMapOvr>
    <a:masterClrMapping/>
  </p:clrMapOvr>
  <p:transition>
    <p:pull dir="u"/>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1026">
            <a:extLst>
              <a:ext uri="{FF2B5EF4-FFF2-40B4-BE49-F238E27FC236}">
                <a16:creationId xmlns:a16="http://schemas.microsoft.com/office/drawing/2014/main" id="{CFF43C34-23FE-4577-9FED-749AC45BA9CB}"/>
              </a:ext>
            </a:extLst>
          </p:cNvPr>
          <p:cNvSpPr>
            <a:spLocks noGrp="1" noChangeArrowheads="1"/>
          </p:cNvSpPr>
          <p:nvPr>
            <p:ph type="title"/>
          </p:nvPr>
        </p:nvSpPr>
        <p:spPr/>
        <p:txBody>
          <a:bodyPr/>
          <a:lstStyle/>
          <a:p>
            <a:pPr eaLnBrk="1" hangingPunct="1"/>
            <a:r>
              <a:rPr lang="de-DE" altLang="de-DE"/>
              <a:t>Das GvT ist kein Gemälde</a:t>
            </a:r>
          </a:p>
        </p:txBody>
      </p:sp>
      <p:sp>
        <p:nvSpPr>
          <p:cNvPr id="236547" name="Rectangle 1027">
            <a:extLst>
              <a:ext uri="{FF2B5EF4-FFF2-40B4-BE49-F238E27FC236}">
                <a16:creationId xmlns:a16="http://schemas.microsoft.com/office/drawing/2014/main" id="{FAE670E5-90B0-492F-B80F-4F2F6E06DEE6}"/>
              </a:ext>
            </a:extLst>
          </p:cNvPr>
          <p:cNvSpPr>
            <a:spLocks noGrp="1" noChangeArrowheads="1"/>
          </p:cNvSpPr>
          <p:nvPr>
            <p:ph type="body" idx="1"/>
          </p:nvPr>
        </p:nvSpPr>
        <p:spPr/>
        <p:txBody>
          <a:bodyPr/>
          <a:lstStyle/>
          <a:p>
            <a:pPr algn="just" eaLnBrk="1" hangingPunct="1"/>
            <a:r>
              <a:rPr lang="de-DE" altLang="de-DE">
                <a:cs typeface="Times New Roman" panose="02020603050405020304" pitchFamily="18" charset="0"/>
              </a:rPr>
              <a:t>Giulio </a:t>
            </a:r>
            <a:r>
              <a:rPr lang="de-DE" altLang="de-DE">
                <a:latin typeface="Garamond" panose="02020404030301010803" pitchFamily="18" charset="0"/>
                <a:cs typeface="Times New Roman" panose="02020603050405020304" pitchFamily="18" charset="0"/>
              </a:rPr>
              <a:t>FANTI, </a:t>
            </a:r>
            <a:r>
              <a:rPr lang="de-DE" altLang="de-DE">
                <a:cs typeface="Times New Roman" panose="02020603050405020304" pitchFamily="18" charset="0"/>
              </a:rPr>
              <a:t>Prof. für mechanische und thermische Messung an der Universität Pa­dua, und sein Kollege Roberto </a:t>
            </a:r>
            <a:r>
              <a:rPr lang="de-DE" altLang="de-DE">
                <a:latin typeface="Garamond" panose="02020404030301010803" pitchFamily="18" charset="0"/>
                <a:cs typeface="Times New Roman" panose="02020603050405020304" pitchFamily="18" charset="0"/>
              </a:rPr>
              <a:t>MAGGIOLO </a:t>
            </a:r>
            <a:r>
              <a:rPr lang="de-DE" altLang="de-DE">
                <a:cs typeface="Times New Roman" panose="02020603050405020304" pitchFamily="18" charset="0"/>
              </a:rPr>
              <a:t>wollen aber auch auf der Rückseite das Abbild des Antlitzes, wenngleich sehr schwach festgestellt haben, das in Form, Größe und Position jenem der Vorderseite genau entspricht. </a:t>
            </a:r>
            <a:r>
              <a:rPr lang="de-DE" altLang="de-DE">
                <a:latin typeface="Garamond" panose="02020404030301010803" pitchFamily="18" charset="0"/>
                <a:cs typeface="Times New Roman" panose="02020603050405020304" pitchFamily="18" charset="0"/>
              </a:rPr>
              <a:t>34</a:t>
            </a:r>
            <a:r>
              <a:rPr lang="de-DE" altLang="de-DE">
                <a:cs typeface="Times New Roman" panose="02020603050405020304" pitchFamily="18" charset="0"/>
              </a:rPr>
              <a:t> </a:t>
            </a:r>
          </a:p>
        </p:txBody>
      </p:sp>
    </p:spTree>
  </p:cSld>
  <p:clrMapOvr>
    <a:masterClrMapping/>
  </p:clrMapOvr>
  <p:transition>
    <p:pull dir="u"/>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1026">
            <a:extLst>
              <a:ext uri="{FF2B5EF4-FFF2-40B4-BE49-F238E27FC236}">
                <a16:creationId xmlns:a16="http://schemas.microsoft.com/office/drawing/2014/main" id="{C0A6C49A-8EDB-4A49-9F63-9ADBF97A9B52}"/>
              </a:ext>
            </a:extLst>
          </p:cNvPr>
          <p:cNvSpPr>
            <a:spLocks noGrp="1" noChangeArrowheads="1"/>
          </p:cNvSpPr>
          <p:nvPr>
            <p:ph type="title"/>
          </p:nvPr>
        </p:nvSpPr>
        <p:spPr/>
        <p:txBody>
          <a:bodyPr/>
          <a:lstStyle/>
          <a:p>
            <a:pPr eaLnBrk="1" hangingPunct="1"/>
            <a:r>
              <a:rPr lang="de-DE" altLang="de-DE"/>
              <a:t>Das GvT ist kein Gemälde</a:t>
            </a:r>
          </a:p>
        </p:txBody>
      </p:sp>
      <p:sp>
        <p:nvSpPr>
          <p:cNvPr id="237571" name="Rectangle 1027">
            <a:extLst>
              <a:ext uri="{FF2B5EF4-FFF2-40B4-BE49-F238E27FC236}">
                <a16:creationId xmlns:a16="http://schemas.microsoft.com/office/drawing/2014/main" id="{83499454-C78C-4FF5-8394-66CC4FADF377}"/>
              </a:ext>
            </a:extLst>
          </p:cNvPr>
          <p:cNvSpPr>
            <a:spLocks noGrp="1" noChangeArrowheads="1"/>
          </p:cNvSpPr>
          <p:nvPr>
            <p:ph type="body" idx="1"/>
          </p:nvPr>
        </p:nvSpPr>
        <p:spPr>
          <a:xfrm>
            <a:off x="1219200" y="1371600"/>
            <a:ext cx="7772400" cy="4724400"/>
          </a:xfrm>
        </p:spPr>
        <p:txBody>
          <a:bodyPr/>
          <a:lstStyle/>
          <a:p>
            <a:pPr algn="just" eaLnBrk="1" hangingPunct="1">
              <a:lnSpc>
                <a:spcPct val="90000"/>
              </a:lnSpc>
            </a:pPr>
            <a:r>
              <a:rPr lang="de-DE" altLang="de-DE" sz="2800">
                <a:cs typeface="Times New Roman" panose="02020603050405020304" pitchFamily="18" charset="0"/>
              </a:rPr>
              <a:t>Bei der Bildaufbereitung konnten das Gesicht und vermutlich die Hände des Mannes sichtbar gemacht werden, allerdings nicht der übrige Körper wie auf der Vorderseite. Die Proportionen dieses rückseitigen Antlitzes fügen sich auch nahtlos in die von mir am Fotonegativ des Antlitzes auf der Vorderseite des Grabtuches und an der Veronika erstellte Orientierungsskizze ein, wenngleich die ausgewiesenen Blutspuren leicht abweichen (Abb. 20). Zu bemerken ist ferner. dass das rückseitige Abbild seitenverkehrt zum Bild des Antlitzes auf der Vorderseite steht, also dem Fotonegativ entspricht.</a:t>
            </a:r>
          </a:p>
          <a:p>
            <a:pPr eaLnBrk="1" hangingPunct="1">
              <a:lnSpc>
                <a:spcPct val="90000"/>
              </a:lnSpc>
            </a:pPr>
            <a:r>
              <a:rPr lang="en-GB" altLang="de-DE" sz="1000">
                <a:cs typeface="Times New Roman" panose="02020603050405020304" pitchFamily="18" charset="0"/>
              </a:rPr>
              <a:t>33 </a:t>
            </a:r>
            <a:r>
              <a:rPr lang="en-GB" altLang="de-DE" sz="1000">
                <a:latin typeface="Garamond" panose="02020404030301010803" pitchFamily="18" charset="0"/>
                <a:cs typeface="Times New Roman" panose="02020603050405020304" pitchFamily="18" charset="0"/>
              </a:rPr>
              <a:t>Eberhard LINDNER: On the origin of the body image in the Turin Shroud (2002, Vortrag).</a:t>
            </a:r>
            <a:endParaRPr lang="de-DE" altLang="de-DE" sz="1000">
              <a:cs typeface="Times New Roman" panose="02020603050405020304" pitchFamily="18" charset="0"/>
            </a:endParaRPr>
          </a:p>
          <a:p>
            <a:pPr eaLnBrk="1" hangingPunct="1">
              <a:lnSpc>
                <a:spcPct val="90000"/>
              </a:lnSpc>
            </a:pPr>
            <a:r>
              <a:rPr lang="en-GB" altLang="de-DE" sz="1000">
                <a:latin typeface="Garamond" panose="02020404030301010803" pitchFamily="18" charset="0"/>
                <a:cs typeface="Times New Roman" panose="02020603050405020304" pitchFamily="18" charset="0"/>
              </a:rPr>
              <a:t>34 Giulio FANn/Roberto </a:t>
            </a:r>
            <a:r>
              <a:rPr lang="en-GB" altLang="de-DE" sz="1000">
                <a:latin typeface="Bookman Old Style" panose="02050604050505020204" pitchFamily="18" charset="0"/>
                <a:cs typeface="Times New Roman" panose="02020603050405020304" pitchFamily="18" charset="0"/>
              </a:rPr>
              <a:t>MAGGIDEO: </a:t>
            </a:r>
            <a:r>
              <a:rPr lang="en-GB" altLang="de-DE" sz="1000">
                <a:latin typeface="Garamond" panose="02020404030301010803" pitchFamily="18" charset="0"/>
                <a:cs typeface="Times New Roman" panose="02020603050405020304" pitchFamily="18" charset="0"/>
              </a:rPr>
              <a:t>The double superficiality of the frontal image of the Turin Shroud (2004), S. 491-503.</a:t>
            </a:r>
            <a:r>
              <a:rPr lang="de-DE" altLang="de-DE" sz="1000"/>
              <a:t> </a:t>
            </a:r>
            <a:endParaRPr lang="de-DE" altLang="de-DE" sz="2800"/>
          </a:p>
        </p:txBody>
      </p:sp>
    </p:spTree>
  </p:cSld>
  <p:clrMapOvr>
    <a:masterClrMapping/>
  </p:clrMapOvr>
  <p:transition>
    <p:pull dir="u"/>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050">
            <a:extLst>
              <a:ext uri="{FF2B5EF4-FFF2-40B4-BE49-F238E27FC236}">
                <a16:creationId xmlns:a16="http://schemas.microsoft.com/office/drawing/2014/main" id="{CD30DB1D-FD3A-4F9D-B884-DCEB7C40BF6B}"/>
              </a:ext>
            </a:extLst>
          </p:cNvPr>
          <p:cNvSpPr>
            <a:spLocks noGrp="1" noChangeArrowheads="1"/>
          </p:cNvSpPr>
          <p:nvPr>
            <p:ph type="title"/>
          </p:nvPr>
        </p:nvSpPr>
        <p:spPr/>
        <p:txBody>
          <a:bodyPr/>
          <a:lstStyle/>
          <a:p>
            <a:pPr eaLnBrk="1" hangingPunct="1"/>
            <a:r>
              <a:rPr lang="de-DE" altLang="de-DE"/>
              <a:t>Antlitz Rückseite mit Skizze</a:t>
            </a:r>
          </a:p>
        </p:txBody>
      </p:sp>
      <p:sp>
        <p:nvSpPr>
          <p:cNvPr id="238595" name="Rectangle 2051">
            <a:extLst>
              <a:ext uri="{FF2B5EF4-FFF2-40B4-BE49-F238E27FC236}">
                <a16:creationId xmlns:a16="http://schemas.microsoft.com/office/drawing/2014/main" id="{47ABF35C-0DC9-40C5-9ED4-CF6A056422BA}"/>
              </a:ext>
            </a:extLst>
          </p:cNvPr>
          <p:cNvSpPr>
            <a:spLocks noGrp="1" noChangeArrowheads="1"/>
          </p:cNvSpPr>
          <p:nvPr>
            <p:ph type="body" idx="1"/>
          </p:nvPr>
        </p:nvSpPr>
        <p:spPr/>
        <p:txBody>
          <a:bodyPr/>
          <a:lstStyle/>
          <a:p>
            <a:pPr eaLnBrk="1" hangingPunct="1"/>
            <a:endParaRPr lang="de-DE" altLang="de-DE"/>
          </a:p>
          <a:p>
            <a:pPr eaLnBrk="1" hangingPunct="1"/>
            <a:endParaRPr lang="de-DE" altLang="de-DE"/>
          </a:p>
          <a:p>
            <a:pPr eaLnBrk="1" hangingPunct="1"/>
            <a:endParaRPr lang="de-DE" altLang="de-DE"/>
          </a:p>
          <a:p>
            <a:pPr eaLnBrk="1" hangingPunct="1"/>
            <a:r>
              <a:rPr lang="de-DE" altLang="de-DE"/>
              <a:t> </a:t>
            </a:r>
          </a:p>
        </p:txBody>
      </p:sp>
      <p:sp>
        <p:nvSpPr>
          <p:cNvPr id="238596" name="Rectangle 2053">
            <a:extLst>
              <a:ext uri="{FF2B5EF4-FFF2-40B4-BE49-F238E27FC236}">
                <a16:creationId xmlns:a16="http://schemas.microsoft.com/office/drawing/2014/main" id="{75CC8F8C-67D2-4299-91E1-B579F8F310FC}"/>
              </a:ext>
            </a:extLst>
          </p:cNvPr>
          <p:cNvSpPr>
            <a:spLocks noChangeArrowheads="1"/>
          </p:cNvSpPr>
          <p:nvPr/>
        </p:nvSpPr>
        <p:spPr bwMode="ltGray">
          <a:xfrm>
            <a:off x="3638550" y="2185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tx2"/>
              </a:buClr>
              <a:buSzPct val="90000"/>
              <a:buFont typeface="Symbol" panose="05050102010706020507" pitchFamily="18" charset="2"/>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de-DE" altLang="de-DE" sz="2400"/>
          </a:p>
        </p:txBody>
      </p:sp>
      <p:pic>
        <p:nvPicPr>
          <p:cNvPr id="238597" name="Picture 2052" descr="x_Pic-1">
            <a:extLst>
              <a:ext uri="{FF2B5EF4-FFF2-40B4-BE49-F238E27FC236}">
                <a16:creationId xmlns:a16="http://schemas.microsoft.com/office/drawing/2014/main" id="{5D1AB04E-C622-4A28-A37C-10398C644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057400"/>
            <a:ext cx="2590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8" name="Rectangle 2055">
            <a:extLst>
              <a:ext uri="{FF2B5EF4-FFF2-40B4-BE49-F238E27FC236}">
                <a16:creationId xmlns:a16="http://schemas.microsoft.com/office/drawing/2014/main" id="{AF097D5C-B126-4163-8FAF-27A521CDC017}"/>
              </a:ext>
            </a:extLst>
          </p:cNvPr>
          <p:cNvSpPr>
            <a:spLocks noChangeArrowheads="1"/>
          </p:cNvSpPr>
          <p:nvPr/>
        </p:nvSpPr>
        <p:spPr bwMode="ltGray">
          <a:xfrm>
            <a:off x="3557588" y="2157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tx2"/>
              </a:buClr>
              <a:buSzPct val="90000"/>
              <a:buFont typeface="Symbol" panose="05050102010706020507" pitchFamily="18" charset="2"/>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de-DE" altLang="de-DE" sz="2400"/>
          </a:p>
        </p:txBody>
      </p:sp>
      <p:pic>
        <p:nvPicPr>
          <p:cNvPr id="238599" name="Picture 2054" descr="x_Pic-1">
            <a:extLst>
              <a:ext uri="{FF2B5EF4-FFF2-40B4-BE49-F238E27FC236}">
                <a16:creationId xmlns:a16="http://schemas.microsoft.com/office/drawing/2014/main" id="{6B934224-6CFD-4CB7-8E51-F270C5160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057400"/>
            <a:ext cx="2590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u"/>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412F1440-881B-4718-8097-7F819F391B0B}"/>
              </a:ext>
            </a:extLst>
          </p:cNvPr>
          <p:cNvSpPr>
            <a:spLocks noGrp="1" noChangeArrowheads="1"/>
          </p:cNvSpPr>
          <p:nvPr>
            <p:ph type="title"/>
          </p:nvPr>
        </p:nvSpPr>
        <p:spPr/>
        <p:txBody>
          <a:bodyPr/>
          <a:lstStyle/>
          <a:p>
            <a:pPr eaLnBrk="1" hangingPunct="1"/>
            <a:r>
              <a:rPr lang="de-DE" altLang="de-DE"/>
              <a:t>Das GvT ist kein Gemälde</a:t>
            </a:r>
          </a:p>
        </p:txBody>
      </p:sp>
      <p:sp>
        <p:nvSpPr>
          <p:cNvPr id="239619" name="Rectangle 3">
            <a:extLst>
              <a:ext uri="{FF2B5EF4-FFF2-40B4-BE49-F238E27FC236}">
                <a16:creationId xmlns:a16="http://schemas.microsoft.com/office/drawing/2014/main" id="{5CA9F1E3-4402-4A23-BE86-34B2D522E90A}"/>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Im Bereich der Fußsohlen wurde in mikroskopischer Untersuchung besonders viel Schmutz gefunden, was dafür spricht, daß der Gekreuzigte barfuß ging; da diese Konzentration von Schmutz nicht mit dem Auge sichtbar ist, kann er nicht von einem Fälscher dorthin getan worden sein, denn ein Künstler könnte nicht etwas hinzufügen, was mit den Augen nicht zu sehen ist </a:t>
            </a:r>
          </a:p>
        </p:txBody>
      </p:sp>
    </p:spTree>
  </p:cSld>
  <p:clrMapOvr>
    <a:masterClrMapping/>
  </p:clrMapOvr>
  <p:transition>
    <p:pull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a:extLst>
              <a:ext uri="{FF2B5EF4-FFF2-40B4-BE49-F238E27FC236}">
                <a16:creationId xmlns:a16="http://schemas.microsoft.com/office/drawing/2014/main" id="{2F41DCBB-E554-4226-8637-F8E818032D5A}"/>
              </a:ext>
            </a:extLst>
          </p:cNvPr>
          <p:cNvSpPr>
            <a:spLocks noGrp="1" noChangeArrowheads="1"/>
          </p:cNvSpPr>
          <p:nvPr>
            <p:ph type="title"/>
          </p:nvPr>
        </p:nvSpPr>
        <p:spPr/>
        <p:txBody>
          <a:bodyPr/>
          <a:lstStyle/>
          <a:p>
            <a:r>
              <a:rPr lang="de-DE" altLang="de-DE" sz="3600"/>
              <a:t>Jesus hinterläßt bei seiner Auferstehung eine Fotographie seines Leichnams</a:t>
            </a:r>
          </a:p>
        </p:txBody>
      </p:sp>
      <p:pic>
        <p:nvPicPr>
          <p:cNvPr id="19459" name="Picture 2">
            <a:extLst>
              <a:ext uri="{FF2B5EF4-FFF2-40B4-BE49-F238E27FC236}">
                <a16:creationId xmlns:a16="http://schemas.microsoft.com/office/drawing/2014/main" id="{80160C60-F368-4755-8AB1-CB976CF066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11413" y="1511300"/>
            <a:ext cx="5430837" cy="5230813"/>
          </a:xfrm>
          <a:noFill/>
        </p:spPr>
      </p:pic>
    </p:spTree>
  </p:cSld>
  <p:clrMapOvr>
    <a:masterClrMapping/>
  </p:clrMapOvr>
  <p:transition>
    <p:pull dir="u"/>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96AD5734-D1B6-4BC1-88A4-CE37595AD8A6}"/>
              </a:ext>
            </a:extLst>
          </p:cNvPr>
          <p:cNvSpPr>
            <a:spLocks noGrp="1" noChangeArrowheads="1"/>
          </p:cNvSpPr>
          <p:nvPr>
            <p:ph type="title"/>
          </p:nvPr>
        </p:nvSpPr>
        <p:spPr/>
        <p:txBody>
          <a:bodyPr/>
          <a:lstStyle/>
          <a:p>
            <a:pPr eaLnBrk="1" hangingPunct="1"/>
            <a:r>
              <a:rPr lang="de-DE" altLang="de-DE"/>
              <a:t>Das GvT ist kein Gemälde</a:t>
            </a:r>
          </a:p>
        </p:txBody>
      </p:sp>
      <p:sp>
        <p:nvSpPr>
          <p:cNvPr id="240643" name="Rectangle 3">
            <a:extLst>
              <a:ext uri="{FF2B5EF4-FFF2-40B4-BE49-F238E27FC236}">
                <a16:creationId xmlns:a16="http://schemas.microsoft.com/office/drawing/2014/main" id="{6F8E6317-8922-424A-A8FC-58A58981B988}"/>
              </a:ext>
            </a:extLst>
          </p:cNvPr>
          <p:cNvSpPr>
            <a:spLocks noGrp="1" noChangeArrowheads="1"/>
          </p:cNvSpPr>
          <p:nvPr>
            <p:ph type="body" idx="1"/>
          </p:nvPr>
        </p:nvSpPr>
        <p:spPr/>
        <p:txBody>
          <a:bodyPr/>
          <a:lstStyle/>
          <a:p>
            <a:pPr algn="just" eaLnBrk="1" hangingPunct="1"/>
            <a:r>
              <a:rPr lang="de-DE" altLang="de-DE">
                <a:cs typeface="Times New Roman" panose="02020603050405020304" pitchFamily="18" charset="0"/>
              </a:rPr>
              <a:t>Sorgfältig gemalte Kopien des GvT aus dem 19. Jahrhundert ergaben wie alle Bilder im Raumfahrt-Bildanalysator nur verzerrte und unergiebige, nicht-räumliche Bilder, da diese Bilder immer mit klaren Konturen und ohne Erkenntnis des Negativcharakters des Originals gemalt wurden. </a:t>
            </a:r>
            <a:endParaRPr lang="de-DE" altLang="de-DE"/>
          </a:p>
        </p:txBody>
      </p:sp>
    </p:spTree>
  </p:cSld>
  <p:clrMapOvr>
    <a:masterClrMapping/>
  </p:clrMapOvr>
  <p:transition>
    <p:pull dir="u"/>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DB9DDE6E-9E45-4C18-BA83-BDFFD65003C2}"/>
              </a:ext>
            </a:extLst>
          </p:cNvPr>
          <p:cNvSpPr>
            <a:spLocks noGrp="1" noChangeArrowheads="1"/>
          </p:cNvSpPr>
          <p:nvPr>
            <p:ph type="title"/>
          </p:nvPr>
        </p:nvSpPr>
        <p:spPr/>
        <p:txBody>
          <a:bodyPr/>
          <a:lstStyle/>
          <a:p>
            <a:pPr eaLnBrk="1" hangingPunct="1"/>
            <a:r>
              <a:rPr lang="de-DE" altLang="de-DE"/>
              <a:t>Normale Fotografien zeigen keine Dreidemensionalität</a:t>
            </a:r>
          </a:p>
        </p:txBody>
      </p:sp>
      <p:sp>
        <p:nvSpPr>
          <p:cNvPr id="241667" name="Rectangle 3">
            <a:extLst>
              <a:ext uri="{FF2B5EF4-FFF2-40B4-BE49-F238E27FC236}">
                <a16:creationId xmlns:a16="http://schemas.microsoft.com/office/drawing/2014/main" id="{62B4ED7C-0283-4CC0-98D9-E69225113150}"/>
              </a:ext>
            </a:extLst>
          </p:cNvPr>
          <p:cNvSpPr>
            <a:spLocks noGrp="1" noChangeArrowheads="1"/>
          </p:cNvSpPr>
          <p:nvPr>
            <p:ph type="body" idx="1"/>
          </p:nvPr>
        </p:nvSpPr>
        <p:spPr/>
        <p:txBody>
          <a:bodyPr/>
          <a:lstStyle/>
          <a:p>
            <a:pPr eaLnBrk="1" hangingPunct="1"/>
            <a:endParaRPr lang="de-DE" altLang="de-DE"/>
          </a:p>
        </p:txBody>
      </p:sp>
      <p:graphicFrame>
        <p:nvGraphicFramePr>
          <p:cNvPr id="241668" name="Object 4">
            <a:extLst>
              <a:ext uri="{FF2B5EF4-FFF2-40B4-BE49-F238E27FC236}">
                <a16:creationId xmlns:a16="http://schemas.microsoft.com/office/drawing/2014/main" id="{3D45EFAE-F0B5-4DF1-AC7F-07504EC80161}"/>
              </a:ext>
            </a:extLst>
          </p:cNvPr>
          <p:cNvGraphicFramePr>
            <a:graphicFrameLocks noChangeAspect="1"/>
          </p:cNvGraphicFramePr>
          <p:nvPr/>
        </p:nvGraphicFramePr>
        <p:xfrm>
          <a:off x="1752600" y="2362200"/>
          <a:ext cx="6248400" cy="3276600"/>
        </p:xfrm>
        <a:graphic>
          <a:graphicData uri="http://schemas.openxmlformats.org/presentationml/2006/ole">
            <mc:AlternateContent xmlns:mc="http://schemas.openxmlformats.org/markup-compatibility/2006">
              <mc:Choice xmlns:v="urn:schemas-microsoft-com:vml" Requires="v">
                <p:oleObj spid="_x0000_s241673" name="Dokument" r:id="rId3" imgW="3448812" imgH="1901952" progId="Word.Document.8">
                  <p:embed/>
                </p:oleObj>
              </mc:Choice>
              <mc:Fallback>
                <p:oleObj name="Dokument" r:id="rId3" imgW="3448812" imgH="1901952"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1752600" y="2362200"/>
                        <a:ext cx="62484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pull dir="u"/>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el 1">
            <a:extLst>
              <a:ext uri="{FF2B5EF4-FFF2-40B4-BE49-F238E27FC236}">
                <a16:creationId xmlns:a16="http://schemas.microsoft.com/office/drawing/2014/main" id="{05B4F38C-0926-41B5-AA16-29404B60BF2B}"/>
              </a:ext>
            </a:extLst>
          </p:cNvPr>
          <p:cNvSpPr>
            <a:spLocks noGrp="1" noChangeArrowheads="1"/>
          </p:cNvSpPr>
          <p:nvPr>
            <p:ph type="title"/>
          </p:nvPr>
        </p:nvSpPr>
        <p:spPr/>
        <p:txBody>
          <a:bodyPr/>
          <a:lstStyle/>
          <a:p>
            <a:r>
              <a:rPr lang="de-DE" altLang="de-DE"/>
              <a:t>Beim GvT handelt es sich um mehr als eine Fotographie</a:t>
            </a:r>
          </a:p>
        </p:txBody>
      </p:sp>
      <p:sp>
        <p:nvSpPr>
          <p:cNvPr id="242691" name="Inhaltsplatzhalter 2">
            <a:extLst>
              <a:ext uri="{FF2B5EF4-FFF2-40B4-BE49-F238E27FC236}">
                <a16:creationId xmlns:a16="http://schemas.microsoft.com/office/drawing/2014/main" id="{E484C9E5-715D-482B-8958-634B51305595}"/>
              </a:ext>
            </a:extLst>
          </p:cNvPr>
          <p:cNvSpPr>
            <a:spLocks noGrp="1" noChangeArrowheads="1"/>
          </p:cNvSpPr>
          <p:nvPr>
            <p:ph idx="1"/>
          </p:nvPr>
        </p:nvSpPr>
        <p:spPr/>
        <p:txBody>
          <a:bodyPr/>
          <a:lstStyle/>
          <a:p>
            <a:r>
              <a:rPr lang="de-DE" altLang="de-DE"/>
              <a:t>Bei dem Abbild handelt es sich nur  um eine Art fotografisches Negativ, welches jedoch eine dreidimensionale Information enthält, die mittels Computer zu einer reliefartigen Darstellung umgerechnet werden kann. </a:t>
            </a:r>
          </a:p>
          <a:p>
            <a:r>
              <a:rPr lang="de-DE" altLang="de-DE"/>
              <a:t>Ein „Bildpunkt" ist nämlich umso dunkler, je geringer der Abstand zwischen Körper und Tuch gewesen ist. Kein Gemälde und auch keine Fotografie besitzt diese Eigenschaft.</a:t>
            </a:r>
          </a:p>
        </p:txBody>
      </p:sp>
    </p:spTree>
  </p:cSld>
  <p:clrMapOvr>
    <a:masterClrMapping/>
  </p:clrMapOvr>
  <p:transition>
    <p:pull dir="u"/>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EA2E57BE-5EE2-4602-B77E-A93C31C0C86B}"/>
              </a:ext>
            </a:extLst>
          </p:cNvPr>
          <p:cNvSpPr>
            <a:spLocks noGrp="1" noChangeArrowheads="1"/>
          </p:cNvSpPr>
          <p:nvPr>
            <p:ph type="title"/>
          </p:nvPr>
        </p:nvSpPr>
        <p:spPr/>
        <p:txBody>
          <a:bodyPr/>
          <a:lstStyle/>
          <a:p>
            <a:pPr eaLnBrk="1" hangingPunct="1"/>
            <a:r>
              <a:rPr lang="de-DE" altLang="de-DE" sz="3800"/>
              <a:t>Das GvT ist mehr als eine Fotographie</a:t>
            </a:r>
          </a:p>
        </p:txBody>
      </p:sp>
      <p:sp>
        <p:nvSpPr>
          <p:cNvPr id="243715" name="Rectangle 3">
            <a:extLst>
              <a:ext uri="{FF2B5EF4-FFF2-40B4-BE49-F238E27FC236}">
                <a16:creationId xmlns:a16="http://schemas.microsoft.com/office/drawing/2014/main" id="{C36A1F7E-0AEA-4B90-8F17-FC979D2C2A7B}"/>
              </a:ext>
            </a:extLst>
          </p:cNvPr>
          <p:cNvSpPr>
            <a:spLocks noGrp="1" noChangeArrowheads="1"/>
          </p:cNvSpPr>
          <p:nvPr>
            <p:ph type="body" idx="1"/>
          </p:nvPr>
        </p:nvSpPr>
        <p:spPr/>
        <p:txBody>
          <a:bodyPr/>
          <a:lstStyle/>
          <a:p>
            <a:pPr algn="just" eaLnBrk="1" hangingPunct="1"/>
            <a:r>
              <a:rPr lang="de-DE" altLang="de-DE">
                <a:cs typeface="Times New Roman" panose="02020603050405020304" pitchFamily="18" charset="0"/>
              </a:rPr>
              <a:t>Das GvT wird deswegen im Gegensatz zu allen Fotographien in einem Programm zur Analyse von Aufnahmen aus dem Weltraum (VP-8 image analyser) zu einem dreidimensionalen, räumlichen Bild eines menschlichen Körpers - weil die Hell-Dunkelschattierungen des GvT genau den Erhebungen und Vertiefungen eines menschlichen Körpers entsprechen, wobei die Stellen, wo mehr Fasern pro Fläche verfärbt sind, dunkler erscheinen. </a:t>
            </a:r>
            <a:endParaRPr lang="de-DE" altLang="de-DE"/>
          </a:p>
        </p:txBody>
      </p:sp>
    </p:spTree>
  </p:cSld>
  <p:clrMapOvr>
    <a:masterClrMapping/>
  </p:clrMapOvr>
  <p:transition>
    <p:pull dir="u"/>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el 1">
            <a:extLst>
              <a:ext uri="{FF2B5EF4-FFF2-40B4-BE49-F238E27FC236}">
                <a16:creationId xmlns:a16="http://schemas.microsoft.com/office/drawing/2014/main" id="{590D0CBC-250C-4484-91DA-FF5AD0610448}"/>
              </a:ext>
            </a:extLst>
          </p:cNvPr>
          <p:cNvSpPr>
            <a:spLocks noGrp="1" noChangeArrowheads="1"/>
          </p:cNvSpPr>
          <p:nvPr>
            <p:ph type="title"/>
          </p:nvPr>
        </p:nvSpPr>
        <p:spPr/>
        <p:txBody>
          <a:bodyPr/>
          <a:lstStyle/>
          <a:p>
            <a:r>
              <a:rPr lang="de-DE" altLang="de-DE"/>
              <a:t>GvT im Raumfahrtbildanalysator</a:t>
            </a:r>
          </a:p>
        </p:txBody>
      </p:sp>
      <p:sp>
        <p:nvSpPr>
          <p:cNvPr id="244739" name="Inhaltsplatzhalter 2">
            <a:extLst>
              <a:ext uri="{FF2B5EF4-FFF2-40B4-BE49-F238E27FC236}">
                <a16:creationId xmlns:a16="http://schemas.microsoft.com/office/drawing/2014/main" id="{C65FCD26-CE91-42D9-AB93-CF50D138A4F9}"/>
              </a:ext>
            </a:extLst>
          </p:cNvPr>
          <p:cNvSpPr>
            <a:spLocks noGrp="1" noChangeArrowheads="1"/>
          </p:cNvSpPr>
          <p:nvPr>
            <p:ph idx="1"/>
          </p:nvPr>
        </p:nvSpPr>
        <p:spPr/>
        <p:txBody>
          <a:bodyPr/>
          <a:lstStyle/>
          <a:p>
            <a:r>
              <a:rPr lang="de-DE" altLang="de-DE" sz="2400"/>
              <a:t>Fotografien ergeben jeweils nur eine zweidimensionale, das heißt flächenmäßige «Aufnahme» der Licht- und Farbenunterschiede wieder. Diese sind bedingt durch d ie Richtung der Lichtstrahlen ebenso wie der Betrachtung. Um ein dreidimensionales Bild, also ein Relief des foto­grafierten Planeten herstellen zu können, braucht man mehrere Aufnahmen aus verschiedenen Positionen.</a:t>
            </a:r>
          </a:p>
          <a:p>
            <a:r>
              <a:rPr lang="de-DE" altLang="de-DE" sz="2400"/>
              <a:t>Der Computer war dafür entwickelt worden, die verschiedenen «Ansichten» so zu kombinieren, dass ein möglichst naturgetreues Relief des fotografierten Planeten gewonnen werden konnte. Nun wurde probe­weise ein ganz normales Foto des Grabtuchs in diesen Bildanalysator gesteckt.</a:t>
            </a:r>
          </a:p>
        </p:txBody>
      </p:sp>
    </p:spTree>
  </p:cSld>
  <p:clrMapOvr>
    <a:masterClrMapping/>
  </p:clrMapOvr>
  <p:transition>
    <p:pull dir="u"/>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itel 1">
            <a:extLst>
              <a:ext uri="{FF2B5EF4-FFF2-40B4-BE49-F238E27FC236}">
                <a16:creationId xmlns:a16="http://schemas.microsoft.com/office/drawing/2014/main" id="{A598C730-34C8-4D8D-8751-B8E7FAC36A7C}"/>
              </a:ext>
            </a:extLst>
          </p:cNvPr>
          <p:cNvSpPr>
            <a:spLocks noGrp="1" noChangeArrowheads="1"/>
          </p:cNvSpPr>
          <p:nvPr>
            <p:ph type="title"/>
          </p:nvPr>
        </p:nvSpPr>
        <p:spPr/>
        <p:txBody>
          <a:bodyPr/>
          <a:lstStyle/>
          <a:p>
            <a:r>
              <a:rPr lang="de-DE" altLang="de-DE"/>
              <a:t>GvT im Raumfahrtbildanalysator</a:t>
            </a:r>
          </a:p>
        </p:txBody>
      </p:sp>
      <p:sp>
        <p:nvSpPr>
          <p:cNvPr id="245763" name="Inhaltsplatzhalter 2">
            <a:extLst>
              <a:ext uri="{FF2B5EF4-FFF2-40B4-BE49-F238E27FC236}">
                <a16:creationId xmlns:a16="http://schemas.microsoft.com/office/drawing/2014/main" id="{9B0E94F0-CF1D-45D5-B2BF-14A8071EB903}"/>
              </a:ext>
            </a:extLst>
          </p:cNvPr>
          <p:cNvSpPr>
            <a:spLocks noGrp="1" noChangeArrowheads="1"/>
          </p:cNvSpPr>
          <p:nvPr>
            <p:ph idx="1"/>
          </p:nvPr>
        </p:nvSpPr>
        <p:spPr/>
        <p:txBody>
          <a:bodyPr/>
          <a:lstStyle/>
          <a:p>
            <a:r>
              <a:rPr lang="de-DE" altLang="de-DE"/>
              <a:t>Das Ergebnis war verblüffend. Auf dem Bildschirm erschien sofort ein klares Relief  … Damit war klar, dass bereits im Abbild selbst eine dreidimensionale Information enthalten ist. Die Intensität der «Verfärbung» entspricht der Nähe des abgebildeten Körperteiles zum Tuch. Es sind aber auch Teile abgebildet, die das Tuch nicht berührt haben </a:t>
            </a:r>
          </a:p>
          <a:p>
            <a:r>
              <a:rPr lang="de-DE" altLang="de-DE" sz="1800"/>
              <a:t>(Waldstein 46; </a:t>
            </a:r>
            <a:r>
              <a:rPr lang="en-US" altLang="de-DE" sz="1800"/>
              <a:t>Jckson, Jumper, Ercoline, Three Dimensional Characteristics of the Shroud Im-age, Precedings of the IEEE International Conference an Cybernetics and Society. 1982, 559-75</a:t>
            </a:r>
            <a:r>
              <a:rPr lang="de-DE" altLang="de-DE" sz="1800"/>
              <a:t>).</a:t>
            </a:r>
          </a:p>
          <a:p>
            <a:endParaRPr lang="de-DE" altLang="de-DE"/>
          </a:p>
        </p:txBody>
      </p:sp>
    </p:spTree>
  </p:cSld>
  <p:clrMapOvr>
    <a:masterClrMapping/>
  </p:clrMapOvr>
  <p:transition>
    <p:pull dir="u"/>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625027DF-A8EB-42AB-8638-9D36591D6E1F}"/>
              </a:ext>
            </a:extLst>
          </p:cNvPr>
          <p:cNvSpPr>
            <a:spLocks noGrp="1" noChangeArrowheads="1"/>
          </p:cNvSpPr>
          <p:nvPr>
            <p:ph type="title"/>
          </p:nvPr>
        </p:nvSpPr>
        <p:spPr/>
        <p:txBody>
          <a:bodyPr/>
          <a:lstStyle/>
          <a:p>
            <a:pPr eaLnBrk="1" hangingPunct="1"/>
            <a:r>
              <a:rPr lang="de-DE" altLang="de-DE"/>
              <a:t>Das GvT mit Dreidimensionalität</a:t>
            </a:r>
          </a:p>
        </p:txBody>
      </p:sp>
      <p:sp>
        <p:nvSpPr>
          <p:cNvPr id="246787" name="Rectangle 3">
            <a:extLst>
              <a:ext uri="{FF2B5EF4-FFF2-40B4-BE49-F238E27FC236}">
                <a16:creationId xmlns:a16="http://schemas.microsoft.com/office/drawing/2014/main" id="{8A9519A3-DBD8-4242-AC33-224928CB0C7C}"/>
              </a:ext>
            </a:extLst>
          </p:cNvPr>
          <p:cNvSpPr>
            <a:spLocks noGrp="1" noChangeArrowheads="1"/>
          </p:cNvSpPr>
          <p:nvPr>
            <p:ph type="body" idx="1"/>
          </p:nvPr>
        </p:nvSpPr>
        <p:spPr>
          <a:xfrm>
            <a:off x="1219200" y="1600200"/>
            <a:ext cx="7772400" cy="5105400"/>
          </a:xfrm>
        </p:spPr>
        <p:txBody>
          <a:bodyPr/>
          <a:lstStyle/>
          <a:p>
            <a:pPr eaLnBrk="1" hangingPunct="1"/>
            <a:endParaRPr lang="de-DE" altLang="de-DE"/>
          </a:p>
        </p:txBody>
      </p:sp>
      <p:graphicFrame>
        <p:nvGraphicFramePr>
          <p:cNvPr id="246788" name="Object 4">
            <a:extLst>
              <a:ext uri="{FF2B5EF4-FFF2-40B4-BE49-F238E27FC236}">
                <a16:creationId xmlns:a16="http://schemas.microsoft.com/office/drawing/2014/main" id="{78CB172D-6435-49D0-AF14-3BEF2948049E}"/>
              </a:ext>
            </a:extLst>
          </p:cNvPr>
          <p:cNvGraphicFramePr>
            <a:graphicFrameLocks noChangeAspect="1"/>
          </p:cNvGraphicFramePr>
          <p:nvPr/>
        </p:nvGraphicFramePr>
        <p:xfrm>
          <a:off x="3276600" y="1219200"/>
          <a:ext cx="3810000" cy="5638800"/>
        </p:xfrm>
        <a:graphic>
          <a:graphicData uri="http://schemas.openxmlformats.org/presentationml/2006/ole">
            <mc:AlternateContent xmlns:mc="http://schemas.openxmlformats.org/markup-compatibility/2006">
              <mc:Choice xmlns:v="urn:schemas-microsoft-com:vml" Requires="v">
                <p:oleObj spid="_x0000_s246793" name="Dokument" r:id="rId3" imgW="1306068" imgH="2638044" progId="Word.Document.8">
                  <p:embed/>
                </p:oleObj>
              </mc:Choice>
              <mc:Fallback>
                <p:oleObj name="Dokument" r:id="rId3" imgW="1306068" imgH="2638044"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3276600" y="1219200"/>
                        <a:ext cx="3810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pull dir="u"/>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6BCA92B9-4A63-4F98-9BA4-781EB9F97F70}"/>
              </a:ext>
            </a:extLst>
          </p:cNvPr>
          <p:cNvSpPr>
            <a:spLocks noGrp="1" noChangeArrowheads="1"/>
          </p:cNvSpPr>
          <p:nvPr>
            <p:ph type="title"/>
          </p:nvPr>
        </p:nvSpPr>
        <p:spPr/>
        <p:txBody>
          <a:bodyPr/>
          <a:lstStyle/>
          <a:p>
            <a:pPr eaLnBrk="1" hangingPunct="1"/>
            <a:r>
              <a:rPr lang="de-DE" altLang="de-DE"/>
              <a:t>Das GvT mit Dreidimensionalität</a:t>
            </a:r>
          </a:p>
        </p:txBody>
      </p:sp>
      <p:graphicFrame>
        <p:nvGraphicFramePr>
          <p:cNvPr id="247811" name="Object 3">
            <a:extLst>
              <a:ext uri="{FF2B5EF4-FFF2-40B4-BE49-F238E27FC236}">
                <a16:creationId xmlns:a16="http://schemas.microsoft.com/office/drawing/2014/main" id="{BFE7FA2E-A1C4-4A75-B22E-67C9D0C7CAF2}"/>
              </a:ext>
            </a:extLst>
          </p:cNvPr>
          <p:cNvGraphicFramePr>
            <a:graphicFrameLocks noGrp="1" noChangeAspect="1"/>
          </p:cNvGraphicFramePr>
          <p:nvPr>
            <p:ph type="body" idx="1"/>
          </p:nvPr>
        </p:nvGraphicFramePr>
        <p:xfrm>
          <a:off x="1219200" y="1676400"/>
          <a:ext cx="3784600" cy="4495800"/>
        </p:xfrm>
        <a:graphic>
          <a:graphicData uri="http://schemas.openxmlformats.org/presentationml/2006/ole">
            <mc:AlternateContent xmlns:mc="http://schemas.openxmlformats.org/markup-compatibility/2006">
              <mc:Choice xmlns:v="urn:schemas-microsoft-com:vml" Requires="v">
                <p:oleObj spid="_x0000_s247821" name="Dokument" r:id="rId3" imgW="1933956" imgH="1249680" progId="Word.Document.8">
                  <p:embed/>
                </p:oleObj>
              </mc:Choice>
              <mc:Fallback>
                <p:oleObj name="Dokument" r:id="rId3" imgW="1933956" imgH="1249680"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1219200" y="1676400"/>
                        <a:ext cx="3784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7812" name="Object 4">
            <a:extLst>
              <a:ext uri="{FF2B5EF4-FFF2-40B4-BE49-F238E27FC236}">
                <a16:creationId xmlns:a16="http://schemas.microsoft.com/office/drawing/2014/main" id="{31204C1D-7102-48EF-94BB-FBAB87D14D20}"/>
              </a:ext>
            </a:extLst>
          </p:cNvPr>
          <p:cNvGraphicFramePr>
            <a:graphicFrameLocks noChangeAspect="1"/>
          </p:cNvGraphicFramePr>
          <p:nvPr/>
        </p:nvGraphicFramePr>
        <p:xfrm>
          <a:off x="5181600" y="1676400"/>
          <a:ext cx="3962400" cy="4495800"/>
        </p:xfrm>
        <a:graphic>
          <a:graphicData uri="http://schemas.openxmlformats.org/presentationml/2006/ole">
            <mc:AlternateContent xmlns:mc="http://schemas.openxmlformats.org/markup-compatibility/2006">
              <mc:Choice xmlns:v="urn:schemas-microsoft-com:vml" Requires="v">
                <p:oleObj spid="_x0000_s247822" name="Dokument" r:id="rId5" imgW="1400556" imgH="1170432" progId="Word.Document.8">
                  <p:embed/>
                </p:oleObj>
              </mc:Choice>
              <mc:Fallback>
                <p:oleObj name="Dokument" r:id="rId5" imgW="1400556" imgH="1170432" progId="Word.Documen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ltGray">
                      <a:xfrm>
                        <a:off x="5181600" y="1676400"/>
                        <a:ext cx="3962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pull dir="u"/>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EE4D11AC-030E-4211-98DD-A9AF9C03C3B7}"/>
              </a:ext>
            </a:extLst>
          </p:cNvPr>
          <p:cNvSpPr>
            <a:spLocks noGrp="1" noChangeArrowheads="1"/>
          </p:cNvSpPr>
          <p:nvPr>
            <p:ph type="title"/>
          </p:nvPr>
        </p:nvSpPr>
        <p:spPr/>
        <p:txBody>
          <a:bodyPr/>
          <a:lstStyle/>
          <a:p>
            <a:pPr eaLnBrk="1" hangingPunct="1"/>
            <a:r>
              <a:rPr lang="de-DE" altLang="de-DE"/>
              <a:t>Blut bedeckt das Gesicht Jesu</a:t>
            </a:r>
          </a:p>
        </p:txBody>
      </p:sp>
      <p:sp>
        <p:nvSpPr>
          <p:cNvPr id="248835" name="Rectangle 3">
            <a:extLst>
              <a:ext uri="{FF2B5EF4-FFF2-40B4-BE49-F238E27FC236}">
                <a16:creationId xmlns:a16="http://schemas.microsoft.com/office/drawing/2014/main" id="{FF165848-3453-4118-B9DA-5C3C283E0004}"/>
              </a:ext>
            </a:extLst>
          </p:cNvPr>
          <p:cNvSpPr>
            <a:spLocks noGrp="1" noChangeArrowheads="1"/>
          </p:cNvSpPr>
          <p:nvPr>
            <p:ph type="body" idx="1"/>
          </p:nvPr>
        </p:nvSpPr>
        <p:spPr/>
        <p:txBody>
          <a:bodyPr/>
          <a:lstStyle/>
          <a:p>
            <a:pPr eaLnBrk="1" hangingPunct="1"/>
            <a:endParaRPr lang="de-DE" altLang="de-DE"/>
          </a:p>
        </p:txBody>
      </p:sp>
      <p:graphicFrame>
        <p:nvGraphicFramePr>
          <p:cNvPr id="248836" name="Object 4">
            <a:extLst>
              <a:ext uri="{FF2B5EF4-FFF2-40B4-BE49-F238E27FC236}">
                <a16:creationId xmlns:a16="http://schemas.microsoft.com/office/drawing/2014/main" id="{18E29C26-15F1-4D5E-9E20-67CDBBCCB5C2}"/>
              </a:ext>
            </a:extLst>
          </p:cNvPr>
          <p:cNvGraphicFramePr>
            <a:graphicFrameLocks noChangeAspect="1"/>
          </p:cNvGraphicFramePr>
          <p:nvPr/>
        </p:nvGraphicFramePr>
        <p:xfrm>
          <a:off x="1524000" y="2362200"/>
          <a:ext cx="2743200" cy="2819400"/>
        </p:xfrm>
        <a:graphic>
          <a:graphicData uri="http://schemas.openxmlformats.org/presentationml/2006/ole">
            <mc:AlternateContent xmlns:mc="http://schemas.openxmlformats.org/markup-compatibility/2006">
              <mc:Choice xmlns:v="urn:schemas-microsoft-com:vml" Requires="v">
                <p:oleObj spid="_x0000_s248846" name="Dokument" r:id="rId3" imgW="1409700" imgH="1101852" progId="Word.Document.8">
                  <p:embed/>
                </p:oleObj>
              </mc:Choice>
              <mc:Fallback>
                <p:oleObj name="Dokument" r:id="rId3" imgW="1409700" imgH="1101852"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1524000" y="2362200"/>
                        <a:ext cx="2743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8837" name="Object 5">
            <a:extLst>
              <a:ext uri="{FF2B5EF4-FFF2-40B4-BE49-F238E27FC236}">
                <a16:creationId xmlns:a16="http://schemas.microsoft.com/office/drawing/2014/main" id="{11B6CB68-7348-4A27-8EA3-60C6CD2FFB2F}"/>
              </a:ext>
            </a:extLst>
          </p:cNvPr>
          <p:cNvGraphicFramePr>
            <a:graphicFrameLocks noChangeAspect="1"/>
          </p:cNvGraphicFramePr>
          <p:nvPr/>
        </p:nvGraphicFramePr>
        <p:xfrm>
          <a:off x="5638800" y="2438400"/>
          <a:ext cx="2667000" cy="2667000"/>
        </p:xfrm>
        <a:graphic>
          <a:graphicData uri="http://schemas.openxmlformats.org/presentationml/2006/ole">
            <mc:AlternateContent xmlns:mc="http://schemas.openxmlformats.org/markup-compatibility/2006">
              <mc:Choice xmlns:v="urn:schemas-microsoft-com:vml" Requires="v">
                <p:oleObj spid="_x0000_s248847" name="Dokument" r:id="rId5" imgW="1429512" imgH="1114044" progId="Word.Document.8">
                  <p:embed/>
                </p:oleObj>
              </mc:Choice>
              <mc:Fallback>
                <p:oleObj name="Dokument" r:id="rId5" imgW="1429512" imgH="1114044" progId="Word.Documen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ltGray">
                      <a:xfrm>
                        <a:off x="5638800" y="2438400"/>
                        <a:ext cx="2667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pull dir="u"/>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4826D113-BA4B-4616-8584-62E2260DF961}"/>
              </a:ext>
            </a:extLst>
          </p:cNvPr>
          <p:cNvSpPr>
            <a:spLocks noGrp="1" noChangeArrowheads="1"/>
          </p:cNvSpPr>
          <p:nvPr>
            <p:ph type="title"/>
          </p:nvPr>
        </p:nvSpPr>
        <p:spPr/>
        <p:txBody>
          <a:bodyPr/>
          <a:lstStyle/>
          <a:p>
            <a:pPr eaLnBrk="1" hangingPunct="1"/>
            <a:r>
              <a:rPr lang="de-DE" altLang="de-DE"/>
              <a:t>Das GvT ist kein Gemälde</a:t>
            </a:r>
          </a:p>
        </p:txBody>
      </p:sp>
      <p:sp>
        <p:nvSpPr>
          <p:cNvPr id="249859" name="Rectangle 3">
            <a:extLst>
              <a:ext uri="{FF2B5EF4-FFF2-40B4-BE49-F238E27FC236}">
                <a16:creationId xmlns:a16="http://schemas.microsoft.com/office/drawing/2014/main" id="{3399FAD2-161F-45C2-972C-89F57D6B464E}"/>
              </a:ext>
            </a:extLst>
          </p:cNvPr>
          <p:cNvSpPr>
            <a:spLocks noGrp="1" noChangeArrowheads="1"/>
          </p:cNvSpPr>
          <p:nvPr>
            <p:ph type="body" idx="1"/>
          </p:nvPr>
        </p:nvSpPr>
        <p:spPr/>
        <p:txBody>
          <a:bodyPr/>
          <a:lstStyle/>
          <a:p>
            <a:pPr algn="just" eaLnBrk="1" hangingPunct="1"/>
            <a:r>
              <a:rPr lang="de-DE" altLang="de-DE" sz="2800">
                <a:cs typeface="Times New Roman" panose="02020603050405020304" pitchFamily="18" charset="0"/>
              </a:rPr>
              <a:t>Eine solche dreidimensionale Wirkung im Bildanalysator hat kein Gemälde und auch keine Fotographie, für deren Sichtbarkeit ja nicht die Distanz vom Objekt, sondern der Lichteinfall entscheidend ist. </a:t>
            </a:r>
          </a:p>
          <a:p>
            <a:pPr algn="just" eaLnBrk="1" hangingPunct="1"/>
            <a:r>
              <a:rPr lang="de-DE" altLang="de-DE" sz="2800">
                <a:cs typeface="Times New Roman" panose="02020603050405020304" pitchFamily="18" charset="0"/>
              </a:rPr>
              <a:t>Beim GvT dagegen steht die Zahl der verfärbten Flachsfasern in Relation zur Distanz des Tuches zum Leichnam, so daß durch eine entsprechende Berechnung des Bildanalysators die dritte Dimension errechnet werden kann </a:t>
            </a:r>
          </a:p>
          <a:p>
            <a:pPr eaLnBrk="1" hangingPunct="1"/>
            <a:endParaRPr lang="de-DE" altLang="de-DE" sz="2800"/>
          </a:p>
        </p:txBody>
      </p:sp>
    </p:spTree>
  </p:cSld>
  <p:clrMapOvr>
    <a:masterClrMapping/>
  </p:clrMapOvr>
  <p:transition>
    <p:pull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a:extLst>
              <a:ext uri="{FF2B5EF4-FFF2-40B4-BE49-F238E27FC236}">
                <a16:creationId xmlns:a16="http://schemas.microsoft.com/office/drawing/2014/main" id="{1431DF7D-3C81-4294-B605-305472F9CC19}"/>
              </a:ext>
            </a:extLst>
          </p:cNvPr>
          <p:cNvSpPr>
            <a:spLocks noGrp="1" noChangeArrowheads="1"/>
          </p:cNvSpPr>
          <p:nvPr>
            <p:ph type="title"/>
          </p:nvPr>
        </p:nvSpPr>
        <p:spPr/>
        <p:txBody>
          <a:bodyPr/>
          <a:lstStyle/>
          <a:p>
            <a:r>
              <a:rPr lang="de-DE" altLang="de-DE"/>
              <a:t>Grabtuch-Portrait in grüner Farbe</a:t>
            </a:r>
          </a:p>
        </p:txBody>
      </p:sp>
      <p:pic>
        <p:nvPicPr>
          <p:cNvPr id="20483" name="Inhaltsplatzhalter 4">
            <a:extLst>
              <a:ext uri="{FF2B5EF4-FFF2-40B4-BE49-F238E27FC236}">
                <a16:creationId xmlns:a16="http://schemas.microsoft.com/office/drawing/2014/main" id="{8B57EE07-4F0D-4705-A8A3-3D37BAFE03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09888" y="1600200"/>
            <a:ext cx="4391025" cy="4495800"/>
          </a:xfrm>
        </p:spPr>
      </p:pic>
    </p:spTree>
  </p:cSld>
  <p:clrMapOvr>
    <a:masterClrMapping/>
  </p:clrMapOvr>
  <p:transition>
    <p:pull dir="u"/>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54D61AC8-7B44-4F8A-A9AD-86C3A26FEFD0}"/>
              </a:ext>
            </a:extLst>
          </p:cNvPr>
          <p:cNvSpPr>
            <a:spLocks noGrp="1" noChangeArrowheads="1"/>
          </p:cNvSpPr>
          <p:nvPr>
            <p:ph type="title"/>
          </p:nvPr>
        </p:nvSpPr>
        <p:spPr/>
        <p:txBody>
          <a:bodyPr/>
          <a:lstStyle/>
          <a:p>
            <a:pPr eaLnBrk="1" hangingPunct="1"/>
            <a:r>
              <a:rPr lang="de-DE" altLang="de-DE"/>
              <a:t>Das GvT ist kein Gemälde</a:t>
            </a:r>
          </a:p>
        </p:txBody>
      </p:sp>
      <p:sp>
        <p:nvSpPr>
          <p:cNvPr id="250883" name="Rectangle 3">
            <a:extLst>
              <a:ext uri="{FF2B5EF4-FFF2-40B4-BE49-F238E27FC236}">
                <a16:creationId xmlns:a16="http://schemas.microsoft.com/office/drawing/2014/main" id="{D410B8D8-3F34-4842-9687-791BFC7D24A3}"/>
              </a:ext>
            </a:extLst>
          </p:cNvPr>
          <p:cNvSpPr>
            <a:spLocks noGrp="1" noChangeArrowheads="1"/>
          </p:cNvSpPr>
          <p:nvPr>
            <p:ph type="body" idx="1"/>
          </p:nvPr>
        </p:nvSpPr>
        <p:spPr/>
        <p:txBody>
          <a:bodyPr/>
          <a:lstStyle/>
          <a:p>
            <a:pPr algn="just" eaLnBrk="1" hangingPunct="1">
              <a:lnSpc>
                <a:spcPct val="90000"/>
              </a:lnSpc>
            </a:pPr>
            <a:r>
              <a:rPr lang="de-DE" altLang="de-DE" sz="2800" b="1">
                <a:cs typeface="Times New Roman" panose="02020603050405020304" pitchFamily="18" charset="0"/>
              </a:rPr>
              <a:t>Die CyberMesh‑Analyse. </a:t>
            </a:r>
            <a:r>
              <a:rPr lang="de-DE" altLang="de-DE" sz="2800">
                <a:cs typeface="Times New Roman" panose="02020603050405020304" pitchFamily="18" charset="0"/>
              </a:rPr>
              <a:t>Unterschiedliche mikroskopische Textiluntersuchungen sprechen dafür, daß der Grad der Abdunklung des Grabtuchs proportional ist zum Abstand zwischen Körper und Tuch ‑ je dichter das Leinen anlag, desto stärker die Schwärzung, die sich im Negativ als Aufhellung zeigt. CyberMesh rekonstruiert dreidimensionale Oberflächen genau auf dieser Basis.</a:t>
            </a:r>
          </a:p>
          <a:p>
            <a:pPr algn="just" eaLnBrk="1" hangingPunct="1">
              <a:lnSpc>
                <a:spcPct val="90000"/>
              </a:lnSpc>
            </a:pPr>
            <a:r>
              <a:rPr lang="de-DE" altLang="de-DE" sz="2800">
                <a:cs typeface="Times New Roman" panose="02020603050405020304" pitchFamily="18" charset="0"/>
              </a:rPr>
              <a:t>Das mit CyberMesh umgewandelte und in Strata Studio Pro geöffnete Dokument zeigt aus allen Richtungen eindeutig ein bärtiges, männliches Gesicht:</a:t>
            </a:r>
          </a:p>
          <a:p>
            <a:pPr algn="just" eaLnBrk="1" hangingPunct="1">
              <a:lnSpc>
                <a:spcPct val="90000"/>
              </a:lnSpc>
            </a:pPr>
            <a:endParaRPr lang="de-DE" altLang="de-DE" sz="2800">
              <a:cs typeface="Times New Roman" panose="02020603050405020304" pitchFamily="18" charset="0"/>
            </a:endParaRPr>
          </a:p>
        </p:txBody>
      </p:sp>
    </p:spTree>
  </p:cSld>
  <p:clrMapOvr>
    <a:masterClrMapping/>
  </p:clrMapOvr>
  <p:transition>
    <p:pull dir="u"/>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10078E73-9762-4567-AF0C-3B641D0A0335}"/>
              </a:ext>
            </a:extLst>
          </p:cNvPr>
          <p:cNvSpPr>
            <a:spLocks noGrp="1" noChangeArrowheads="1"/>
          </p:cNvSpPr>
          <p:nvPr>
            <p:ph type="title"/>
          </p:nvPr>
        </p:nvSpPr>
        <p:spPr/>
        <p:txBody>
          <a:bodyPr/>
          <a:lstStyle/>
          <a:p>
            <a:pPr eaLnBrk="1" hangingPunct="1"/>
            <a:r>
              <a:rPr lang="de-DE" altLang="de-DE"/>
              <a:t>Das GvT ist kein Gemälde</a:t>
            </a:r>
          </a:p>
        </p:txBody>
      </p:sp>
      <p:sp>
        <p:nvSpPr>
          <p:cNvPr id="251907" name="Rectangle 3">
            <a:extLst>
              <a:ext uri="{FF2B5EF4-FFF2-40B4-BE49-F238E27FC236}">
                <a16:creationId xmlns:a16="http://schemas.microsoft.com/office/drawing/2014/main" id="{E263BC59-7D02-4483-B3AC-5CE22BD2E6F1}"/>
              </a:ext>
            </a:extLst>
          </p:cNvPr>
          <p:cNvSpPr>
            <a:spLocks noGrp="1" noChangeArrowheads="1"/>
          </p:cNvSpPr>
          <p:nvPr>
            <p:ph type="body" idx="1"/>
          </p:nvPr>
        </p:nvSpPr>
        <p:spPr/>
        <p:txBody>
          <a:bodyPr/>
          <a:lstStyle/>
          <a:p>
            <a:pPr eaLnBrk="1" hangingPunct="1"/>
            <a:endParaRPr lang="de-DE" altLang="de-DE"/>
          </a:p>
        </p:txBody>
      </p:sp>
      <p:graphicFrame>
        <p:nvGraphicFramePr>
          <p:cNvPr id="251908" name="Object 4">
            <a:extLst>
              <a:ext uri="{FF2B5EF4-FFF2-40B4-BE49-F238E27FC236}">
                <a16:creationId xmlns:a16="http://schemas.microsoft.com/office/drawing/2014/main" id="{61596EB8-5420-4E4F-9439-ADCF383C4BBF}"/>
              </a:ext>
            </a:extLst>
          </p:cNvPr>
          <p:cNvGraphicFramePr>
            <a:graphicFrameLocks noChangeAspect="1"/>
          </p:cNvGraphicFramePr>
          <p:nvPr/>
        </p:nvGraphicFramePr>
        <p:xfrm>
          <a:off x="1295400" y="2667000"/>
          <a:ext cx="2286000" cy="2514600"/>
        </p:xfrm>
        <a:graphic>
          <a:graphicData uri="http://schemas.openxmlformats.org/presentationml/2006/ole">
            <mc:AlternateContent xmlns:mc="http://schemas.openxmlformats.org/markup-compatibility/2006">
              <mc:Choice xmlns:v="urn:schemas-microsoft-com:vml" Requires="v">
                <p:oleObj spid="_x0000_s251923" name="Dokument" r:id="rId3" imgW="1371600" imgH="963168" progId="Word.Document.8">
                  <p:embed/>
                </p:oleObj>
              </mc:Choice>
              <mc:Fallback>
                <p:oleObj name="Dokument" r:id="rId3" imgW="1371600" imgH="963168"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1295400" y="2667000"/>
                        <a:ext cx="2286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1909" name="Object 5">
            <a:extLst>
              <a:ext uri="{FF2B5EF4-FFF2-40B4-BE49-F238E27FC236}">
                <a16:creationId xmlns:a16="http://schemas.microsoft.com/office/drawing/2014/main" id="{80A09086-4EAC-4980-B17A-FC45B2AA2318}"/>
              </a:ext>
            </a:extLst>
          </p:cNvPr>
          <p:cNvGraphicFramePr>
            <a:graphicFrameLocks noChangeAspect="1"/>
          </p:cNvGraphicFramePr>
          <p:nvPr/>
        </p:nvGraphicFramePr>
        <p:xfrm>
          <a:off x="3962400" y="2667000"/>
          <a:ext cx="2209800" cy="2438400"/>
        </p:xfrm>
        <a:graphic>
          <a:graphicData uri="http://schemas.openxmlformats.org/presentationml/2006/ole">
            <mc:AlternateContent xmlns:mc="http://schemas.openxmlformats.org/markup-compatibility/2006">
              <mc:Choice xmlns:v="urn:schemas-microsoft-com:vml" Requires="v">
                <p:oleObj spid="_x0000_s251924" name="Dokument" r:id="rId5" imgW="1124712" imgH="914400" progId="Word.Document.8">
                  <p:embed/>
                </p:oleObj>
              </mc:Choice>
              <mc:Fallback>
                <p:oleObj name="Dokument" r:id="rId5" imgW="1124712" imgH="914400" progId="Word.Documen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ltGray">
                      <a:xfrm>
                        <a:off x="3962400" y="2667000"/>
                        <a:ext cx="2209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1910" name="Object 6">
            <a:extLst>
              <a:ext uri="{FF2B5EF4-FFF2-40B4-BE49-F238E27FC236}">
                <a16:creationId xmlns:a16="http://schemas.microsoft.com/office/drawing/2014/main" id="{E3CC3B75-12EE-4BAA-B370-B7BEC49D087C}"/>
              </a:ext>
            </a:extLst>
          </p:cNvPr>
          <p:cNvGraphicFramePr>
            <a:graphicFrameLocks noChangeAspect="1"/>
          </p:cNvGraphicFramePr>
          <p:nvPr/>
        </p:nvGraphicFramePr>
        <p:xfrm>
          <a:off x="6629400" y="2667000"/>
          <a:ext cx="2057400" cy="2438400"/>
        </p:xfrm>
        <a:graphic>
          <a:graphicData uri="http://schemas.openxmlformats.org/presentationml/2006/ole">
            <mc:AlternateContent xmlns:mc="http://schemas.openxmlformats.org/markup-compatibility/2006">
              <mc:Choice xmlns:v="urn:schemas-microsoft-com:vml" Requires="v">
                <p:oleObj spid="_x0000_s251925" name="Dokument" r:id="rId7" imgW="1257300" imgH="1018032" progId="Word.Document.8">
                  <p:embed/>
                </p:oleObj>
              </mc:Choice>
              <mc:Fallback>
                <p:oleObj name="Dokument" r:id="rId7" imgW="1257300" imgH="1018032" progId="Word.Document.8">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ltGray">
                      <a:xfrm>
                        <a:off x="6629400" y="2667000"/>
                        <a:ext cx="2057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pull dir="u"/>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3BE65DAE-B4BD-4B9B-A2E3-379B6560363A}"/>
              </a:ext>
            </a:extLst>
          </p:cNvPr>
          <p:cNvSpPr>
            <a:spLocks noGrp="1" noChangeArrowheads="1"/>
          </p:cNvSpPr>
          <p:nvPr>
            <p:ph type="title"/>
          </p:nvPr>
        </p:nvSpPr>
        <p:spPr/>
        <p:txBody>
          <a:bodyPr/>
          <a:lstStyle/>
          <a:p>
            <a:pPr eaLnBrk="1" hangingPunct="1"/>
            <a:r>
              <a:rPr lang="de-DE" altLang="de-DE"/>
              <a:t>Das GvT ist kein Gemälde</a:t>
            </a:r>
          </a:p>
        </p:txBody>
      </p:sp>
      <p:sp>
        <p:nvSpPr>
          <p:cNvPr id="252931" name="Rectangle 3">
            <a:extLst>
              <a:ext uri="{FF2B5EF4-FFF2-40B4-BE49-F238E27FC236}">
                <a16:creationId xmlns:a16="http://schemas.microsoft.com/office/drawing/2014/main" id="{4974F306-196E-45F4-AFAF-06CDAE719F0F}"/>
              </a:ext>
            </a:extLst>
          </p:cNvPr>
          <p:cNvSpPr>
            <a:spLocks noGrp="1" noChangeArrowheads="1"/>
          </p:cNvSpPr>
          <p:nvPr>
            <p:ph type="body" idx="1"/>
          </p:nvPr>
        </p:nvSpPr>
        <p:spPr>
          <a:xfrm>
            <a:off x="1371600" y="1371600"/>
            <a:ext cx="7772400" cy="4495800"/>
          </a:xfrm>
        </p:spPr>
        <p:txBody>
          <a:bodyPr/>
          <a:lstStyle/>
          <a:p>
            <a:pPr algn="just" eaLnBrk="1" hangingPunct="1">
              <a:lnSpc>
                <a:spcPct val="90000"/>
              </a:lnSpc>
            </a:pPr>
            <a:r>
              <a:rPr lang="de-DE" altLang="de-DE" sz="2600">
                <a:cs typeface="Times New Roman" panose="02020603050405020304" pitchFamily="18" charset="0"/>
              </a:rPr>
              <a:t>Zum Vergleich wurden zwei weitere Bilder entsprechend analysiert: das Photo eines frontal beleuchteten Gesichts und ein ‑ wahrscheinlich auf der Grundlage des Grabtuchbildes ‑ gemaltes Christusportrait des 6. Jahrhunderts.</a:t>
            </a:r>
          </a:p>
          <a:p>
            <a:pPr algn="just" eaLnBrk="1" hangingPunct="1">
              <a:lnSpc>
                <a:spcPct val="90000"/>
              </a:lnSpc>
            </a:pPr>
            <a:r>
              <a:rPr lang="de-DE" altLang="de-DE" sz="2600">
                <a:cs typeface="Times New Roman" panose="02020603050405020304" pitchFamily="18" charset="0"/>
              </a:rPr>
              <a:t>Beide unterscheiden sich in der 3D‑Darstellung ganz erheblich von dem GvT und ergeben nicht die Höhen‑ und Tiefenverteilungen eines Gesichts, da die Helligkeitswerte von Gemälden und Photos von Licht und Schatten, also nicht von Entfernungen, abhängig sind. </a:t>
            </a:r>
          </a:p>
          <a:p>
            <a:pPr algn="just" eaLnBrk="1" hangingPunct="1">
              <a:lnSpc>
                <a:spcPct val="90000"/>
              </a:lnSpc>
            </a:pPr>
            <a:r>
              <a:rPr lang="de-DE" altLang="de-DE" sz="2600">
                <a:cs typeface="Times New Roman" panose="02020603050405020304" pitchFamily="18" charset="0"/>
              </a:rPr>
              <a:t>Ein Bild wie das des Grabtuches ließe sich kaum ohne Computerhilfe herstellen; schon gar nicht im Negativ, das als Bildkonzept im Mittelalter unbekannt war.</a:t>
            </a:r>
          </a:p>
          <a:p>
            <a:pPr eaLnBrk="1" hangingPunct="1">
              <a:lnSpc>
                <a:spcPct val="90000"/>
              </a:lnSpc>
            </a:pPr>
            <a:endParaRPr lang="de-DE" altLang="de-DE" sz="2800"/>
          </a:p>
          <a:p>
            <a:pPr eaLnBrk="1" hangingPunct="1">
              <a:lnSpc>
                <a:spcPct val="90000"/>
              </a:lnSpc>
            </a:pPr>
            <a:endParaRPr lang="de-DE" altLang="de-DE" sz="2800"/>
          </a:p>
        </p:txBody>
      </p:sp>
    </p:spTree>
  </p:cSld>
  <p:clrMapOvr>
    <a:masterClrMapping/>
  </p:clrMapOvr>
  <p:transition>
    <p:pull dir="u"/>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60DBF1CB-8EE3-4E18-8607-242D2AED9493}"/>
              </a:ext>
            </a:extLst>
          </p:cNvPr>
          <p:cNvSpPr>
            <a:spLocks noGrp="1" noChangeArrowheads="1"/>
          </p:cNvSpPr>
          <p:nvPr>
            <p:ph type="title"/>
          </p:nvPr>
        </p:nvSpPr>
        <p:spPr/>
        <p:txBody>
          <a:bodyPr/>
          <a:lstStyle/>
          <a:p>
            <a:pPr eaLnBrk="1" hangingPunct="1"/>
            <a:r>
              <a:rPr lang="de-DE" altLang="de-DE"/>
              <a:t>Das GvT ist kein Gemälde</a:t>
            </a:r>
          </a:p>
        </p:txBody>
      </p:sp>
      <p:sp>
        <p:nvSpPr>
          <p:cNvPr id="253955" name="Rectangle 3">
            <a:extLst>
              <a:ext uri="{FF2B5EF4-FFF2-40B4-BE49-F238E27FC236}">
                <a16:creationId xmlns:a16="http://schemas.microsoft.com/office/drawing/2014/main" id="{33DF851D-E4AE-4952-A91D-5FF7BF33073D}"/>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Selbst Berufsfotographen und Künstler (z.B. berühmte Aktmaler) halten es für unmöglich, daß das Bild gefälscht wurde bzw. ein Maler im Mittelalter so malen konnte, denn dafür hätte der Maler auf einer Leiter stehend auf einem 4,36 x 1,10 Meter großen Tuch mit einem zwei Meter langen Pinsel einen toten Körper malen müssen; zur Darstellung einer lebensechten Rückseite eines toten Körpers hätte das Modell sogar in Grabtuch-Haltung auf einer Platte aus Tafelglas liegen und dieses an der Decke aufgehängt werden müssen; Tafelglas gab es aber im Mittelalter noch nicht.</a:t>
            </a:r>
          </a:p>
        </p:txBody>
      </p:sp>
    </p:spTree>
  </p:cSld>
  <p:clrMapOvr>
    <a:masterClrMapping/>
  </p:clrMapOvr>
  <p:transition>
    <p:pull dir="u"/>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DE603381-E0EC-4E5D-A686-E54E0BC50A44}"/>
              </a:ext>
            </a:extLst>
          </p:cNvPr>
          <p:cNvSpPr>
            <a:spLocks noGrp="1" noChangeArrowheads="1"/>
          </p:cNvSpPr>
          <p:nvPr>
            <p:ph type="title"/>
          </p:nvPr>
        </p:nvSpPr>
        <p:spPr/>
        <p:txBody>
          <a:bodyPr/>
          <a:lstStyle/>
          <a:p>
            <a:pPr eaLnBrk="1" hangingPunct="1"/>
            <a:r>
              <a:rPr lang="de-DE" altLang="de-DE"/>
              <a:t>Das GvT ist kein Gemälde</a:t>
            </a:r>
          </a:p>
        </p:txBody>
      </p:sp>
      <p:sp>
        <p:nvSpPr>
          <p:cNvPr id="254979" name="Rectangle 3">
            <a:extLst>
              <a:ext uri="{FF2B5EF4-FFF2-40B4-BE49-F238E27FC236}">
                <a16:creationId xmlns:a16="http://schemas.microsoft.com/office/drawing/2014/main" id="{790AA693-476E-4B06-9647-7F9C4E66F6C8}"/>
              </a:ext>
            </a:extLst>
          </p:cNvPr>
          <p:cNvSpPr>
            <a:spLocks noGrp="1" noChangeArrowheads="1"/>
          </p:cNvSpPr>
          <p:nvPr>
            <p:ph type="body" idx="1"/>
          </p:nvPr>
        </p:nvSpPr>
        <p:spPr/>
        <p:txBody>
          <a:bodyPr/>
          <a:lstStyle/>
          <a:p>
            <a:pPr eaLnBrk="1" hangingPunct="1">
              <a:lnSpc>
                <a:spcPct val="90000"/>
              </a:lnSpc>
            </a:pPr>
            <a:r>
              <a:rPr lang="de-DE" altLang="de-DE">
                <a:cs typeface="Times New Roman" panose="02020603050405020304" pitchFamily="18" charset="0"/>
              </a:rPr>
              <a:t>Tatsächlich sind die Konturen des Körpers nur aus größerer Entfernung erkennbar; bei ca. 1 Meter Abstand und weniger sieht man dagegen nichts mehr, so daß ein Maler nicht einmal hätte sehen können, was er malt, also die aufgetragene Farbe hätte gar nicht sehen können - somit kann das GvT kein Gemälde sein. Diesen Effekt konnte im Mittelalter kein Künstler mit außerdem kaum unterscheidbaren Farben malen</a:t>
            </a:r>
            <a:r>
              <a:rPr lang="de-DE" altLang="de-DE"/>
              <a:t> </a:t>
            </a:r>
          </a:p>
        </p:txBody>
      </p:sp>
    </p:spTree>
  </p:cSld>
  <p:clrMapOvr>
    <a:masterClrMapping/>
  </p:clrMapOvr>
  <p:transition>
    <p:pull dir="u"/>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8AEA6428-3047-49BE-8E4B-2C24B1533608}"/>
              </a:ext>
            </a:extLst>
          </p:cNvPr>
          <p:cNvSpPr>
            <a:spLocks noGrp="1" noChangeArrowheads="1"/>
          </p:cNvSpPr>
          <p:nvPr>
            <p:ph type="title"/>
          </p:nvPr>
        </p:nvSpPr>
        <p:spPr/>
        <p:txBody>
          <a:bodyPr/>
          <a:lstStyle/>
          <a:p>
            <a:pPr eaLnBrk="1" hangingPunct="1"/>
            <a:r>
              <a:rPr lang="de-DE" altLang="de-DE"/>
              <a:t>Das GvT ist kein Gemälde</a:t>
            </a:r>
          </a:p>
        </p:txBody>
      </p:sp>
      <p:sp>
        <p:nvSpPr>
          <p:cNvPr id="256003" name="Rectangle 3">
            <a:extLst>
              <a:ext uri="{FF2B5EF4-FFF2-40B4-BE49-F238E27FC236}">
                <a16:creationId xmlns:a16="http://schemas.microsoft.com/office/drawing/2014/main" id="{3FC17276-33C1-4C9D-BB6B-799790BCEA59}"/>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Um das 1898 entdeckte 'Negativ' zu malen, hätte ein Maler durchgängig und ohne den kleinsten Fehler in jeweils denselben Tönen das natürliche und uns allen vertraute Verhältnis von Licht und Schatten genau umdrehen müssen. Und  ... er hätte es 'blind' tun müssen, denn es stand ihm zu jener Zeit ... kein Verfahren zu Verfügung, mit dessen Hilfe er das Negativ hätte sehen und somit sein Vorgehen überprüfen können ... ist es schon schwierig genug, in normalen, positiven Tönen, also bei einem normalen Verhältnis von Licht und Schatten, ein Modell zu porträtieren ... </a:t>
            </a:r>
          </a:p>
        </p:txBody>
      </p:sp>
    </p:spTree>
  </p:cSld>
  <p:clrMapOvr>
    <a:masterClrMapping/>
  </p:clrMapOvr>
  <p:transition>
    <p:pull dir="u"/>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A568AF96-FED3-4806-9E2F-DFF2B2F97483}"/>
              </a:ext>
            </a:extLst>
          </p:cNvPr>
          <p:cNvSpPr>
            <a:spLocks noGrp="1" noChangeArrowheads="1"/>
          </p:cNvSpPr>
          <p:nvPr>
            <p:ph type="title"/>
          </p:nvPr>
        </p:nvSpPr>
        <p:spPr/>
        <p:txBody>
          <a:bodyPr/>
          <a:lstStyle/>
          <a:p>
            <a:pPr eaLnBrk="1" hangingPunct="1"/>
            <a:r>
              <a:rPr lang="de-DE" altLang="de-DE"/>
              <a:t>Das GvT ist kein Gemälde</a:t>
            </a:r>
          </a:p>
        </p:txBody>
      </p:sp>
      <p:sp>
        <p:nvSpPr>
          <p:cNvPr id="257027" name="Rectangle 3">
            <a:extLst>
              <a:ext uri="{FF2B5EF4-FFF2-40B4-BE49-F238E27FC236}">
                <a16:creationId xmlns:a16="http://schemas.microsoft.com/office/drawing/2014/main" id="{AC8B31B0-3E35-41D5-BAB7-88BCCA311634}"/>
              </a:ext>
            </a:extLst>
          </p:cNvPr>
          <p:cNvSpPr>
            <a:spLocks noGrp="1" noChangeArrowheads="1"/>
          </p:cNvSpPr>
          <p:nvPr>
            <p:ph type="body" idx="1"/>
          </p:nvPr>
        </p:nvSpPr>
        <p:spPr/>
        <p:txBody>
          <a:bodyPr/>
          <a:lstStyle/>
          <a:p>
            <a:pPr algn="just" eaLnBrk="1" hangingPunct="1"/>
            <a:r>
              <a:rPr lang="de-DE" altLang="de-DE">
                <a:cs typeface="Times New Roman" panose="02020603050405020304" pitchFamily="18" charset="0"/>
              </a:rPr>
              <a:t>Außerdem hatte die Hell-Dunkel-Malerei, das Chiaroscuro, ihre bedeutendsten Vertreter im Jahr 1571 (Caravaggio) und 1606 (Rembrandt) - und der Maler des Grabtuchs müßte dieses nach der RC-Datierung spätestens im Jahr 1390 gemalt haben</a:t>
            </a:r>
          </a:p>
          <a:p>
            <a:pPr eaLnBrk="1" hangingPunct="1"/>
            <a:endParaRPr lang="de-DE" altLang="de-DE"/>
          </a:p>
        </p:txBody>
      </p:sp>
    </p:spTree>
  </p:cSld>
  <p:clrMapOvr>
    <a:masterClrMapping/>
  </p:clrMapOvr>
  <p:transition>
    <p:pull dir="u"/>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83945EAA-62F2-4776-A46F-2B93937CF7BE}"/>
              </a:ext>
            </a:extLst>
          </p:cNvPr>
          <p:cNvSpPr>
            <a:spLocks noGrp="1" noChangeArrowheads="1"/>
          </p:cNvSpPr>
          <p:nvPr>
            <p:ph type="title"/>
          </p:nvPr>
        </p:nvSpPr>
        <p:spPr/>
        <p:txBody>
          <a:bodyPr/>
          <a:lstStyle/>
          <a:p>
            <a:pPr eaLnBrk="1" hangingPunct="1"/>
            <a:r>
              <a:rPr lang="de-DE" altLang="de-DE"/>
              <a:t>Das GvT ist kein Gemälde</a:t>
            </a:r>
          </a:p>
        </p:txBody>
      </p:sp>
      <p:sp>
        <p:nvSpPr>
          <p:cNvPr id="258051" name="Rectangle 3">
            <a:extLst>
              <a:ext uri="{FF2B5EF4-FFF2-40B4-BE49-F238E27FC236}">
                <a16:creationId xmlns:a16="http://schemas.microsoft.com/office/drawing/2014/main" id="{704A7CE6-9857-4ADA-B2AE-F40B9422C1B5}"/>
              </a:ext>
            </a:extLst>
          </p:cNvPr>
          <p:cNvSpPr>
            <a:spLocks noGrp="1" noChangeArrowheads="1"/>
          </p:cNvSpPr>
          <p:nvPr>
            <p:ph type="body" idx="1"/>
          </p:nvPr>
        </p:nvSpPr>
        <p:spPr/>
        <p:txBody>
          <a:bodyPr/>
          <a:lstStyle/>
          <a:p>
            <a:pPr eaLnBrk="1" hangingPunct="1"/>
            <a:r>
              <a:rPr lang="de-DE" altLang="de-DE" sz="2800">
                <a:cs typeface="Times New Roman" panose="02020603050405020304" pitchFamily="18" charset="0"/>
              </a:rPr>
              <a:t>Gemalte Kopien des Grabtuches sind mit dem Original tatsächlich kaum zu vergleichen. Tatsächlich zeigen alle gemalten Kopien, daß keiner der späteren Maler das Original reproduzieren konnte, weil sie schon die Hell-Dunkel-Umkehrung der Farben nicht verstanden; somit konnten sie die Hell-Dunkel-Umkehr auch nicht erfunden haben. Das gilt selbst für die gemalte Kopie Dürers, der dabei aber die Brandlöcher richtig wiedergab</a:t>
            </a:r>
            <a:r>
              <a:rPr lang="de-DE" altLang="de-DE" sz="2800"/>
              <a:t> </a:t>
            </a:r>
          </a:p>
        </p:txBody>
      </p:sp>
    </p:spTree>
  </p:cSld>
  <p:clrMapOvr>
    <a:masterClrMapping/>
  </p:clrMapOvr>
  <p:transition>
    <p:pull dir="u"/>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1BF27D76-9C8E-49B6-9D22-2213FA54AD73}"/>
              </a:ext>
            </a:extLst>
          </p:cNvPr>
          <p:cNvSpPr>
            <a:spLocks noGrp="1" noChangeArrowheads="1"/>
          </p:cNvSpPr>
          <p:nvPr>
            <p:ph type="title"/>
          </p:nvPr>
        </p:nvSpPr>
        <p:spPr/>
        <p:txBody>
          <a:bodyPr/>
          <a:lstStyle/>
          <a:p>
            <a:pPr eaLnBrk="1" hangingPunct="1"/>
            <a:r>
              <a:rPr lang="de-DE" altLang="de-DE"/>
              <a:t>Das GvT ist kein Gemälde</a:t>
            </a:r>
          </a:p>
        </p:txBody>
      </p:sp>
      <p:sp>
        <p:nvSpPr>
          <p:cNvPr id="259075" name="Rectangle 3">
            <a:extLst>
              <a:ext uri="{FF2B5EF4-FFF2-40B4-BE49-F238E27FC236}">
                <a16:creationId xmlns:a16="http://schemas.microsoft.com/office/drawing/2014/main" id="{68FE63B4-8F22-4774-9E90-E4FB623E7E9D}"/>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Jeder Maler hinterläßt bei einem Bild Spuren der bevorzugten Richtung seiner Hand - ähnlich dem Neigungswinkel einer Handschrift. Diese Richtung ist bei jedem Menschen/Künstler unterschiedlich und läßt sich nicht willentlich unterdrücken. Das GvT jedoch zeigt keine Gerichtetheit der Schatten, keine Verkettung von Strichen </a:t>
            </a:r>
          </a:p>
        </p:txBody>
      </p:sp>
    </p:spTree>
  </p:cSld>
  <p:clrMapOvr>
    <a:masterClrMapping/>
  </p:clrMapOvr>
  <p:transition>
    <p:pull dir="u"/>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B119820D-5CFE-487A-8D40-679CDB44102C}"/>
              </a:ext>
            </a:extLst>
          </p:cNvPr>
          <p:cNvSpPr>
            <a:spLocks noGrp="1" noChangeArrowheads="1"/>
          </p:cNvSpPr>
          <p:nvPr>
            <p:ph type="title"/>
          </p:nvPr>
        </p:nvSpPr>
        <p:spPr/>
        <p:txBody>
          <a:bodyPr/>
          <a:lstStyle/>
          <a:p>
            <a:pPr eaLnBrk="1" hangingPunct="1"/>
            <a:r>
              <a:rPr lang="de-DE" altLang="de-DE"/>
              <a:t>Das GvT ist kein Gemälde</a:t>
            </a:r>
          </a:p>
        </p:txBody>
      </p:sp>
      <p:sp>
        <p:nvSpPr>
          <p:cNvPr id="260099" name="Rectangle 3">
            <a:extLst>
              <a:ext uri="{FF2B5EF4-FFF2-40B4-BE49-F238E27FC236}">
                <a16:creationId xmlns:a16="http://schemas.microsoft.com/office/drawing/2014/main" id="{4E53AB58-27CD-4D32-8010-1EF740B0EB69}"/>
              </a:ext>
            </a:extLst>
          </p:cNvPr>
          <p:cNvSpPr>
            <a:spLocks noGrp="1" noChangeArrowheads="1"/>
          </p:cNvSpPr>
          <p:nvPr>
            <p:ph type="body" idx="1"/>
          </p:nvPr>
        </p:nvSpPr>
        <p:spPr>
          <a:xfrm>
            <a:off x="1219200" y="1676400"/>
            <a:ext cx="7772400" cy="4495800"/>
          </a:xfrm>
        </p:spPr>
        <p:txBody>
          <a:bodyPr/>
          <a:lstStyle/>
          <a:p>
            <a:pPr eaLnBrk="1" hangingPunct="1"/>
            <a:r>
              <a:rPr lang="de-DE" altLang="de-DE">
                <a:cs typeface="Times New Roman" panose="02020603050405020304" pitchFamily="18" charset="0"/>
              </a:rPr>
              <a:t>'Die Geißelungsspuren ... (sind) 'nach einem derart raffinierten Muster verteilt, daß ein Fälscher ... buchstäblich en détail hätte bedenken müssen, wie eine Geißel mit Metallkugeln an den Spitzen sich zu den Konturen eines menschlichen Körpers verhalten würde ... da ... alle Geißelspuren auf echte Verletzungen eines ebenso realen menschlichen Körpers hindeuten'</a:t>
            </a:r>
            <a:r>
              <a:rPr lang="de-DE" altLang="de-DE"/>
              <a:t> </a:t>
            </a:r>
          </a:p>
        </p:txBody>
      </p:sp>
    </p:spTree>
  </p:cSld>
  <p:clrMapOvr>
    <a:masterClrMapping/>
  </p:clrMapOvr>
  <p:transition>
    <p:pull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A8D9098-63B6-4D3A-A2E5-2866F47B6C8C}"/>
              </a:ext>
            </a:extLst>
          </p:cNvPr>
          <p:cNvSpPr>
            <a:spLocks noGrp="1" noChangeArrowheads="1"/>
          </p:cNvSpPr>
          <p:nvPr>
            <p:ph type="title"/>
          </p:nvPr>
        </p:nvSpPr>
        <p:spPr/>
        <p:txBody>
          <a:bodyPr/>
          <a:lstStyle/>
          <a:p>
            <a:pPr eaLnBrk="1" hangingPunct="1"/>
            <a:r>
              <a:rPr lang="de-DE" altLang="de-DE"/>
              <a:t>Das Grabtuch von Turin: Eine Fotographie Jesu</a:t>
            </a:r>
          </a:p>
        </p:txBody>
      </p:sp>
      <p:sp>
        <p:nvSpPr>
          <p:cNvPr id="21507" name="Rectangle 3">
            <a:extLst>
              <a:ext uri="{FF2B5EF4-FFF2-40B4-BE49-F238E27FC236}">
                <a16:creationId xmlns:a16="http://schemas.microsoft.com/office/drawing/2014/main" id="{3699012F-1BEF-4098-8608-F78D015CCDF2}"/>
              </a:ext>
            </a:extLst>
          </p:cNvPr>
          <p:cNvSpPr>
            <a:spLocks noGrp="1" noChangeArrowheads="1"/>
          </p:cNvSpPr>
          <p:nvPr>
            <p:ph type="body" idx="1"/>
          </p:nvPr>
        </p:nvSpPr>
        <p:spPr/>
        <p:txBody>
          <a:bodyPr/>
          <a:lstStyle/>
          <a:p>
            <a:pPr algn="ctr" eaLnBrk="1" hangingPunct="1">
              <a:lnSpc>
                <a:spcPct val="90000"/>
              </a:lnSpc>
            </a:pPr>
            <a:r>
              <a:rPr lang="de-DE" altLang="de-DE" sz="2800" b="1">
                <a:latin typeface="Garamond" panose="02020404030301010803" pitchFamily="18" charset="0"/>
                <a:cs typeface="Times New Roman" panose="02020603050405020304" pitchFamily="18" charset="0"/>
              </a:rPr>
              <a:t>Wenn aber Gott in Jesus Christus wohnt, dann ist Jesus wie ein Heiligtum.</a:t>
            </a:r>
            <a:r>
              <a:rPr lang="de-DE" altLang="de-DE" sz="2800">
                <a:latin typeface="Garamond" panose="02020404030301010803" pitchFamily="18" charset="0"/>
                <a:cs typeface="Times New Roman" panose="02020603050405020304" pitchFamily="18" charset="0"/>
              </a:rPr>
              <a:t> Deshalb kann er sagen: »Hier ist mehr als der Tempel«, nämlich der lebendige Ort der dynamischen Gegenwart des lebendigen Gottes.</a:t>
            </a:r>
            <a:endParaRPr lang="de-DE" altLang="de-DE" sz="2800">
              <a:cs typeface="Times New Roman" panose="02020603050405020304" pitchFamily="18" charset="0"/>
            </a:endParaRPr>
          </a:p>
          <a:p>
            <a:pPr algn="ctr" eaLnBrk="1" hangingPunct="1">
              <a:lnSpc>
                <a:spcPct val="90000"/>
              </a:lnSpc>
            </a:pPr>
            <a:r>
              <a:rPr lang="de-DE" altLang="de-DE" sz="2800">
                <a:latin typeface="Garamond" panose="02020404030301010803" pitchFamily="18" charset="0"/>
                <a:cs typeface="Times New Roman" panose="02020603050405020304" pitchFamily="18" charset="0"/>
              </a:rPr>
              <a:t> </a:t>
            </a:r>
            <a:endParaRPr lang="de-DE" altLang="de-DE" sz="2800">
              <a:cs typeface="Times New Roman" panose="02020603050405020304" pitchFamily="18" charset="0"/>
            </a:endParaRPr>
          </a:p>
          <a:p>
            <a:pPr algn="ctr" eaLnBrk="1" hangingPunct="1">
              <a:lnSpc>
                <a:spcPct val="90000"/>
              </a:lnSpc>
            </a:pPr>
            <a:r>
              <a:rPr lang="de-DE" altLang="de-DE" sz="2800">
                <a:latin typeface="Garamond" panose="02020404030301010803" pitchFamily="18" charset="0"/>
                <a:cs typeface="Times New Roman" panose="02020603050405020304" pitchFamily="18" charset="0"/>
              </a:rPr>
              <a:t> oder</a:t>
            </a:r>
            <a:endParaRPr lang="de-DE" altLang="de-DE" sz="2800">
              <a:cs typeface="Times New Roman" panose="02020603050405020304" pitchFamily="18" charset="0"/>
            </a:endParaRPr>
          </a:p>
          <a:p>
            <a:pPr algn="ctr" eaLnBrk="1" hangingPunct="1">
              <a:lnSpc>
                <a:spcPct val="90000"/>
              </a:lnSpc>
            </a:pPr>
            <a:r>
              <a:rPr lang="de-DE" altLang="de-DE" sz="2800" b="1">
                <a:latin typeface="Garamond" panose="02020404030301010803" pitchFamily="18" charset="0"/>
                <a:cs typeface="Times New Roman" panose="02020603050405020304" pitchFamily="18" charset="0"/>
              </a:rPr>
              <a:t> </a:t>
            </a:r>
            <a:endParaRPr lang="de-DE" altLang="de-DE" sz="2800">
              <a:cs typeface="Times New Roman" panose="02020603050405020304" pitchFamily="18" charset="0"/>
            </a:endParaRPr>
          </a:p>
          <a:p>
            <a:pPr algn="ctr" eaLnBrk="1" hangingPunct="1">
              <a:lnSpc>
                <a:spcPct val="90000"/>
              </a:lnSpc>
            </a:pPr>
            <a:r>
              <a:rPr lang="de-DE" altLang="de-DE" sz="2800" b="1">
                <a:latin typeface="Garamond" panose="02020404030301010803" pitchFamily="18" charset="0"/>
                <a:cs typeface="Times New Roman" panose="02020603050405020304" pitchFamily="18" charset="0"/>
              </a:rPr>
              <a:t>Jesus ist das einzige Foto, das wir von Gott haben.</a:t>
            </a:r>
            <a:endParaRPr lang="de-DE" altLang="de-DE" sz="2800">
              <a:cs typeface="Times New Roman" panose="02020603050405020304" pitchFamily="18" charset="0"/>
            </a:endParaRPr>
          </a:p>
          <a:p>
            <a:pPr eaLnBrk="1" hangingPunct="1">
              <a:lnSpc>
                <a:spcPct val="90000"/>
              </a:lnSpc>
            </a:pPr>
            <a:r>
              <a:rPr lang="de-DE" altLang="de-DE" sz="2800">
                <a:cs typeface="Times New Roman" panose="02020603050405020304" pitchFamily="18" charset="0"/>
              </a:rPr>
              <a:t> </a:t>
            </a:r>
          </a:p>
          <a:p>
            <a:pPr eaLnBrk="1" hangingPunct="1">
              <a:lnSpc>
                <a:spcPct val="90000"/>
              </a:lnSpc>
            </a:pPr>
            <a:endParaRPr lang="de-DE" altLang="de-DE" sz="2800"/>
          </a:p>
        </p:txBody>
      </p:sp>
    </p:spTree>
  </p:cSld>
  <p:clrMapOvr>
    <a:masterClrMapping/>
  </p:clrMapOvr>
  <p:transition>
    <p:pull dir="u"/>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6A37B7A8-C0B4-48B6-AC4E-DBF6570B9280}"/>
              </a:ext>
            </a:extLst>
          </p:cNvPr>
          <p:cNvSpPr>
            <a:spLocks noGrp="1" noChangeArrowheads="1"/>
          </p:cNvSpPr>
          <p:nvPr>
            <p:ph type="title"/>
          </p:nvPr>
        </p:nvSpPr>
        <p:spPr/>
        <p:txBody>
          <a:bodyPr/>
          <a:lstStyle/>
          <a:p>
            <a:pPr eaLnBrk="1" hangingPunct="1"/>
            <a:r>
              <a:rPr lang="de-DE" altLang="de-DE"/>
              <a:t>Das GvT ist kein Gemälde</a:t>
            </a:r>
          </a:p>
        </p:txBody>
      </p:sp>
      <p:sp>
        <p:nvSpPr>
          <p:cNvPr id="261123" name="Rectangle 3">
            <a:extLst>
              <a:ext uri="{FF2B5EF4-FFF2-40B4-BE49-F238E27FC236}">
                <a16:creationId xmlns:a16="http://schemas.microsoft.com/office/drawing/2014/main" id="{0F3F21C2-0842-43D4-9617-BD4AD9899FDD}"/>
              </a:ext>
            </a:extLst>
          </p:cNvPr>
          <p:cNvSpPr>
            <a:spLocks noGrp="1" noChangeArrowheads="1"/>
          </p:cNvSpPr>
          <p:nvPr>
            <p:ph type="body" idx="1"/>
          </p:nvPr>
        </p:nvSpPr>
        <p:spPr/>
        <p:txBody>
          <a:bodyPr/>
          <a:lstStyle/>
          <a:p>
            <a:pPr eaLnBrk="1" hangingPunct="1">
              <a:lnSpc>
                <a:spcPct val="90000"/>
              </a:lnSpc>
            </a:pPr>
            <a:r>
              <a:rPr lang="de-DE" altLang="de-DE" sz="2300">
                <a:cs typeface="Times New Roman" panose="02020603050405020304" pitchFamily="18" charset="0"/>
              </a:rPr>
              <a:t>Experimente an Leichen und frisch amputierten Gliedmaßen zeigten, daß es bei Aufhängen an einem Nagel, der wie auf dem Grabtuch (dort findet sich an dieser Stelle ein Durchlaß) durch das Handgelenk getrieben wurde, zu einem durch Verletzung des N.medianus bedingten Einschnappen des Daumens in die Handfläche kommt. Am Kreuz mit nach oben zeigenden Armen sinken die Daumen dann noch herab, so daß sie bei der so eintretenden Leichenstarre dann unter die Handflächen zu liegen kommen. Legt man dann ein Tuch über den Leichnam, ergibt sich kein Abdruck vom Daumen. Dies erklärt, daß auf dem Grabtuch alle 8 Finger, aber kein Daumen zu erkennen ist. Dies hätte kein Fälscher aus dem 13. Jahrhundert und damit mehr als 1000 Jahre nach Abschaffung der Kreuzesstrafe ahnen können</a:t>
            </a:r>
            <a:r>
              <a:rPr lang="de-DE" altLang="de-DE" sz="2300"/>
              <a:t>.</a:t>
            </a:r>
          </a:p>
        </p:txBody>
      </p:sp>
    </p:spTree>
  </p:cSld>
  <p:clrMapOvr>
    <a:masterClrMapping/>
  </p:clrMapOvr>
  <p:transition>
    <p:pull dir="u"/>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1026">
            <a:extLst>
              <a:ext uri="{FF2B5EF4-FFF2-40B4-BE49-F238E27FC236}">
                <a16:creationId xmlns:a16="http://schemas.microsoft.com/office/drawing/2014/main" id="{9D7FBC0F-E58E-4B4C-85D0-5A380A7C6D52}"/>
              </a:ext>
            </a:extLst>
          </p:cNvPr>
          <p:cNvSpPr>
            <a:spLocks noGrp="1" noChangeArrowheads="1"/>
          </p:cNvSpPr>
          <p:nvPr>
            <p:ph type="title"/>
          </p:nvPr>
        </p:nvSpPr>
        <p:spPr/>
        <p:txBody>
          <a:bodyPr/>
          <a:lstStyle/>
          <a:p>
            <a:pPr eaLnBrk="1" hangingPunct="1"/>
            <a:r>
              <a:rPr lang="de-DE" altLang="de-DE"/>
              <a:t>Das GvT ist kein Gemälde</a:t>
            </a:r>
          </a:p>
        </p:txBody>
      </p:sp>
      <p:sp>
        <p:nvSpPr>
          <p:cNvPr id="262147" name="Rectangle 1027">
            <a:extLst>
              <a:ext uri="{FF2B5EF4-FFF2-40B4-BE49-F238E27FC236}">
                <a16:creationId xmlns:a16="http://schemas.microsoft.com/office/drawing/2014/main" id="{5C4BA182-6642-4A86-9B29-1EAD9B9E3374}"/>
              </a:ext>
            </a:extLst>
          </p:cNvPr>
          <p:cNvSpPr>
            <a:spLocks noGrp="1" noChangeArrowheads="1"/>
          </p:cNvSpPr>
          <p:nvPr>
            <p:ph type="body" idx="1"/>
          </p:nvPr>
        </p:nvSpPr>
        <p:spPr/>
        <p:txBody>
          <a:bodyPr/>
          <a:lstStyle/>
          <a:p>
            <a:pPr eaLnBrk="1" hangingPunct="1"/>
            <a:r>
              <a:rPr lang="de-DE" altLang="de-DE" sz="2800">
                <a:cs typeface="Times New Roman" panose="02020603050405020304" pitchFamily="18" charset="0"/>
              </a:rPr>
              <a:t>Tatsächlich zeichnen alle Kunstwerke/Gemälde der Kreuzigung Jesu diesen als einen an den Handflächen Aufgehängten; dieses Bild ist jedoch falsch, da - auch experimentell - das Handgewebe einen am Kreuz Hängenden nicht hält, sondern dabei zerreißt, da die Muskeln und Sehnen hier in Richtung der Finger verlaufen und die Hand so unter der Last des Körpers zerrissen wäre - so daß das GvT auch aus diesem Grund kein übliches Gemälde der Kreuzigung Jesu sein kann </a:t>
            </a:r>
          </a:p>
        </p:txBody>
      </p:sp>
    </p:spTree>
  </p:cSld>
  <p:clrMapOvr>
    <a:masterClrMapping/>
  </p:clrMapOvr>
  <p:transition>
    <p:pull dir="u"/>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6BAD8B0E-29E8-41E9-B584-7B82CA7E9513}"/>
              </a:ext>
            </a:extLst>
          </p:cNvPr>
          <p:cNvSpPr>
            <a:spLocks noGrp="1" noChangeArrowheads="1"/>
          </p:cNvSpPr>
          <p:nvPr>
            <p:ph type="title"/>
          </p:nvPr>
        </p:nvSpPr>
        <p:spPr/>
        <p:txBody>
          <a:bodyPr/>
          <a:lstStyle/>
          <a:p>
            <a:pPr eaLnBrk="1" hangingPunct="1"/>
            <a:r>
              <a:rPr lang="de-DE" altLang="de-DE"/>
              <a:t>Das GvT ist kein Gemälde</a:t>
            </a:r>
          </a:p>
        </p:txBody>
      </p:sp>
      <p:sp>
        <p:nvSpPr>
          <p:cNvPr id="263171" name="Rectangle 3">
            <a:extLst>
              <a:ext uri="{FF2B5EF4-FFF2-40B4-BE49-F238E27FC236}">
                <a16:creationId xmlns:a16="http://schemas.microsoft.com/office/drawing/2014/main" id="{8A3CCB42-3E5B-481C-94AD-EFC7942881A5}"/>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Der Blutverlauf auf den Armen setzt genaue Kenntnisse der Schwerkraft und der Haltung des Körpers am Kreuz voraus. Dagegen zeigt eine Abbildung eines gemalten 'Wundenmannes' um 1500, daß man selbst hundert Jahre nach der angeblichen (Radiocarbon-)Datierung des GvT nur geringe Kenntnisse von den Blutungsverläufen besaß</a:t>
            </a:r>
            <a:r>
              <a:rPr lang="de-DE" altLang="de-DE"/>
              <a:t> </a:t>
            </a:r>
          </a:p>
        </p:txBody>
      </p:sp>
    </p:spTree>
  </p:cSld>
  <p:clrMapOvr>
    <a:masterClrMapping/>
  </p:clrMapOvr>
  <p:transition>
    <p:pull dir="u"/>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el 1">
            <a:extLst>
              <a:ext uri="{FF2B5EF4-FFF2-40B4-BE49-F238E27FC236}">
                <a16:creationId xmlns:a16="http://schemas.microsoft.com/office/drawing/2014/main" id="{074B4C89-E721-4EEF-B601-4E0AF787D020}"/>
              </a:ext>
            </a:extLst>
          </p:cNvPr>
          <p:cNvSpPr>
            <a:spLocks noGrp="1" noChangeArrowheads="1"/>
          </p:cNvSpPr>
          <p:nvPr>
            <p:ph type="title"/>
          </p:nvPr>
        </p:nvSpPr>
        <p:spPr/>
        <p:txBody>
          <a:bodyPr/>
          <a:lstStyle/>
          <a:p>
            <a:pPr eaLnBrk="1" hangingPunct="1"/>
            <a:r>
              <a:rPr lang="de-DE" altLang="de-DE"/>
              <a:t>Das GvT ist kein Gemälde</a:t>
            </a:r>
          </a:p>
        </p:txBody>
      </p:sp>
      <p:sp>
        <p:nvSpPr>
          <p:cNvPr id="264195" name="Inhaltsplatzhalter 2">
            <a:extLst>
              <a:ext uri="{FF2B5EF4-FFF2-40B4-BE49-F238E27FC236}">
                <a16:creationId xmlns:a16="http://schemas.microsoft.com/office/drawing/2014/main" id="{4C26ACBA-F271-41A3-AA8B-0DD03A77B160}"/>
              </a:ext>
            </a:extLst>
          </p:cNvPr>
          <p:cNvSpPr>
            <a:spLocks noGrp="1" noChangeArrowheads="1"/>
          </p:cNvSpPr>
          <p:nvPr>
            <p:ph idx="1"/>
          </p:nvPr>
        </p:nvSpPr>
        <p:spPr/>
        <p:txBody>
          <a:bodyPr/>
          <a:lstStyle/>
          <a:p>
            <a:pPr eaLnBrk="1" hangingPunct="1"/>
            <a:r>
              <a:rPr lang="de-DE" altLang="de-DE" sz="1500"/>
              <a:t>Das Team um Borrini und seinen Kollegen Luigi Garlaschelli der Universita degli Studi di Pavia konzentrierte sich bei seiner Analyse auf besonders auf dem linken Arm erkennbaren Blutläufe, die vom Handgelenk der gekreuzigten Person ausgehen (s.Abb.).</a:t>
            </a:r>
            <a:br>
              <a:rPr lang="de-DE" altLang="de-DE" sz="1500"/>
            </a:br>
            <a:r>
              <a:rPr lang="de-DE" altLang="de-DE" sz="1500"/>
              <a:t>Gemeinsam zogen die Forscher nun unterschiedliche Kreuzigungs-Haltungen in Betracht und stellten diese - ausgestattet mit einer offenen am linken Handgelenk befestigten Blutkanüle nach.</a:t>
            </a:r>
          </a:p>
          <a:p>
            <a:pPr eaLnBrk="1" hangingPunct="1"/>
            <a:r>
              <a:rPr lang="de-DE" altLang="de-DE" sz="1500"/>
              <a:t>Das Ergebnis des Selbstversuchs zeigt, dass besagte Blutspuren auf dem Turiner Leinen nur dann mit denen eines Gekreuzigten übereinstimmen, wenn dieser mit den Händen über dem Kopf - also in einer eher Y- statt der bekannten T-artigen Haltung - ans Kreuz genagelt worden wäre (s.Video).</a:t>
            </a:r>
            <a:br>
              <a:rPr lang="de-DE" altLang="de-DE" sz="1500"/>
            </a:br>
            <a:r>
              <a:rPr lang="de-DE" altLang="de-DE" sz="1500"/>
              <a:t>"Diese Haltung und Position wäre besonders schmerzhaft gewesen und hätte zudem das Atmen erschwert", so Borrini gegenüber dem "New Scientist". Wahrscheinlich, so führte der Forscher auf dem Jahrestreffen der American Academy of Forensic Sciences in Seattle weiter aus, wäre ein Mensch, der in dieser Haltung gekreuzigt worden wäre sogar erstickt.</a:t>
            </a:r>
            <a:br>
              <a:rPr lang="de-DE" altLang="de-DE" sz="1500"/>
            </a:br>
            <a:r>
              <a:rPr lang="de-DE" altLang="de-DE" sz="1500"/>
              <a:t>Das Ergebnis der Experimente bestätigt eine schon zuvor von dem Mediziner Gilbert Lavoie vorgeschlagenen Theorie zur Kreuzigungs-Haltung des Mannes auf dem Turiner Grabtuch.</a:t>
            </a:r>
            <a:br>
              <a:rPr lang="de-DE" altLang="de-DE" sz="1500"/>
            </a:br>
            <a:r>
              <a:rPr lang="de-DE" altLang="de-DE" sz="1500"/>
              <a:t>Sollte das Grabtuch also eine mittelalterliche Fälschung sein, so müsste sein "Hersteller" sogar den Blutfluss einer derartigen Kreuzigung korrekt nachempfunden haben, zeigen sich die Forscher überrascht</a:t>
            </a:r>
          </a:p>
        </p:txBody>
      </p:sp>
    </p:spTree>
  </p:cSld>
  <p:clrMapOvr>
    <a:masterClrMapping/>
  </p:clrMapOvr>
  <p:transition>
    <p:pull dir="u"/>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itel 1">
            <a:extLst>
              <a:ext uri="{FF2B5EF4-FFF2-40B4-BE49-F238E27FC236}">
                <a16:creationId xmlns:a16="http://schemas.microsoft.com/office/drawing/2014/main" id="{2BC7EBEA-36E8-4202-9D7F-943EC09777B2}"/>
              </a:ext>
            </a:extLst>
          </p:cNvPr>
          <p:cNvSpPr>
            <a:spLocks noGrp="1" noChangeArrowheads="1"/>
          </p:cNvSpPr>
          <p:nvPr>
            <p:ph type="title"/>
          </p:nvPr>
        </p:nvSpPr>
        <p:spPr/>
        <p:txBody>
          <a:bodyPr/>
          <a:lstStyle/>
          <a:p>
            <a:pPr eaLnBrk="1" hangingPunct="1"/>
            <a:endParaRPr lang="de-DE" altLang="de-DE"/>
          </a:p>
        </p:txBody>
      </p:sp>
      <p:pic>
        <p:nvPicPr>
          <p:cNvPr id="265219" name="Inhaltsplatzhalter 3">
            <a:extLst>
              <a:ext uri="{FF2B5EF4-FFF2-40B4-BE49-F238E27FC236}">
                <a16:creationId xmlns:a16="http://schemas.microsoft.com/office/drawing/2014/main" id="{57A38F01-88D4-4DA2-A2B3-CE6EA9DC87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51050" y="1600200"/>
            <a:ext cx="6940550" cy="4495800"/>
          </a:xfrm>
        </p:spPr>
      </p:pic>
    </p:spTree>
  </p:cSld>
  <p:clrMapOvr>
    <a:masterClrMapping/>
  </p:clrMapOvr>
  <p:transition>
    <p:pull dir="u"/>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D5DFA0E2-B1F0-417C-B8E6-505F0D90EEAB}"/>
              </a:ext>
            </a:extLst>
          </p:cNvPr>
          <p:cNvSpPr>
            <a:spLocks noGrp="1" noChangeArrowheads="1"/>
          </p:cNvSpPr>
          <p:nvPr>
            <p:ph type="title"/>
          </p:nvPr>
        </p:nvSpPr>
        <p:spPr/>
        <p:txBody>
          <a:bodyPr/>
          <a:lstStyle/>
          <a:p>
            <a:pPr eaLnBrk="1" hangingPunct="1"/>
            <a:r>
              <a:rPr lang="de-DE" altLang="de-DE"/>
              <a:t>Das GvT ist kein Gemälde</a:t>
            </a:r>
          </a:p>
        </p:txBody>
      </p:sp>
      <p:sp>
        <p:nvSpPr>
          <p:cNvPr id="266243" name="Rectangle 3">
            <a:extLst>
              <a:ext uri="{FF2B5EF4-FFF2-40B4-BE49-F238E27FC236}">
                <a16:creationId xmlns:a16="http://schemas.microsoft.com/office/drawing/2014/main" id="{928910B7-2A58-464A-BC08-B6AEC6317211}"/>
              </a:ext>
            </a:extLst>
          </p:cNvPr>
          <p:cNvSpPr>
            <a:spLocks noGrp="1" noChangeArrowheads="1"/>
          </p:cNvSpPr>
          <p:nvPr>
            <p:ph type="body" idx="1"/>
          </p:nvPr>
        </p:nvSpPr>
        <p:spPr/>
        <p:txBody>
          <a:bodyPr/>
          <a:lstStyle/>
          <a:p>
            <a:pPr algn="just" eaLnBrk="1" hangingPunct="1"/>
            <a:r>
              <a:rPr lang="de-DE" altLang="de-DE" sz="2800">
                <a:cs typeface="Times New Roman" panose="02020603050405020304" pitchFamily="18" charset="0"/>
              </a:rPr>
              <a:t>Auch ein 1341 gemalter thronender Christus zeigt Blutflüsse, die in keinster Weise der Schwerkraft und der Anatomie entsprechen; dabei ist der Körper klar umrissen und Pinselstriche sind erkennbar (1,271-272)</a:t>
            </a:r>
          </a:p>
          <a:p>
            <a:pPr eaLnBrk="1" hangingPunct="1"/>
            <a:r>
              <a:rPr lang="de-DE" altLang="de-DE" sz="2800">
                <a:cs typeface="Times New Roman" panose="02020603050405020304" pitchFamily="18" charset="0"/>
              </a:rPr>
              <a:t>Ein Versuch Anfang der 80er Jahre, daß GvT mit ähnlichen Farben nachzumalen, erbrachte ebenfalls ein viel schlechteres Bild als es der mittelalterliche Maler gemalt haben soll </a:t>
            </a:r>
          </a:p>
        </p:txBody>
      </p:sp>
    </p:spTree>
  </p:cSld>
  <p:clrMapOvr>
    <a:masterClrMapping/>
  </p:clrMapOvr>
  <p:transition>
    <p:pull dir="u"/>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E3496CEA-8871-457C-ABD9-CFEF1A58DAB7}"/>
              </a:ext>
            </a:extLst>
          </p:cNvPr>
          <p:cNvSpPr>
            <a:spLocks noGrp="1" noChangeArrowheads="1"/>
          </p:cNvSpPr>
          <p:nvPr>
            <p:ph type="title"/>
          </p:nvPr>
        </p:nvSpPr>
        <p:spPr/>
        <p:txBody>
          <a:bodyPr/>
          <a:lstStyle/>
          <a:p>
            <a:pPr eaLnBrk="1" hangingPunct="1"/>
            <a:r>
              <a:rPr lang="de-DE" altLang="de-DE"/>
              <a:t>Das GvT ist kein Gemälde</a:t>
            </a:r>
          </a:p>
        </p:txBody>
      </p:sp>
      <p:sp>
        <p:nvSpPr>
          <p:cNvPr id="267267" name="Rectangle 3">
            <a:extLst>
              <a:ext uri="{FF2B5EF4-FFF2-40B4-BE49-F238E27FC236}">
                <a16:creationId xmlns:a16="http://schemas.microsoft.com/office/drawing/2014/main" id="{65E43177-4949-4C1B-B2CA-AF56E69AF27A}"/>
              </a:ext>
            </a:extLst>
          </p:cNvPr>
          <p:cNvSpPr>
            <a:spLocks noGrp="1" noChangeArrowheads="1"/>
          </p:cNvSpPr>
          <p:nvPr>
            <p:ph type="body" idx="1"/>
          </p:nvPr>
        </p:nvSpPr>
        <p:spPr/>
        <p:txBody>
          <a:bodyPr/>
          <a:lstStyle/>
          <a:p>
            <a:pPr algn="just" eaLnBrk="1" hangingPunct="1"/>
            <a:r>
              <a:rPr lang="de-DE" altLang="de-DE" sz="2800">
                <a:cs typeface="Times New Roman" panose="02020603050405020304" pitchFamily="18" charset="0"/>
              </a:rPr>
              <a:t>Ein konturloses Malen wie auf dem GvT war Malern erst im 19. Jahrhundert (Impressionismus) möglich (besonders bei einer vier Meter langen Leinwand) </a:t>
            </a:r>
          </a:p>
          <a:p>
            <a:pPr eaLnBrk="1" hangingPunct="1"/>
            <a:r>
              <a:rPr lang="de-DE" altLang="de-DE" sz="2800">
                <a:cs typeface="Times New Roman" panose="02020603050405020304" pitchFamily="18" charset="0"/>
              </a:rPr>
              <a:t>Von den rund 50 lebensgroßen Kopien des Tuches aus dem 16. und 17. Jahrhundert weist nicht eine einzige auch nur annähernd dieselbe Qualität auf wie das Original, obwohl die Maler in künstlerisch viel weiter entwickelten Zeiten lebten als der mögliche Maler des Grabtuchs von Turin </a:t>
            </a:r>
          </a:p>
        </p:txBody>
      </p:sp>
    </p:spTree>
  </p:cSld>
  <p:clrMapOvr>
    <a:masterClrMapping/>
  </p:clrMapOvr>
  <p:transition>
    <p:pull dir="u"/>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4C21A1E7-CE88-4F76-A8F9-7BB7EFF4AB4F}"/>
              </a:ext>
            </a:extLst>
          </p:cNvPr>
          <p:cNvSpPr>
            <a:spLocks noGrp="1" noChangeArrowheads="1"/>
          </p:cNvSpPr>
          <p:nvPr>
            <p:ph type="title"/>
          </p:nvPr>
        </p:nvSpPr>
        <p:spPr/>
        <p:txBody>
          <a:bodyPr/>
          <a:lstStyle/>
          <a:p>
            <a:pPr eaLnBrk="1" hangingPunct="1"/>
            <a:r>
              <a:rPr lang="de-DE" altLang="de-DE"/>
              <a:t>Das GvT ist kein Gemälde</a:t>
            </a:r>
          </a:p>
        </p:txBody>
      </p:sp>
      <p:sp>
        <p:nvSpPr>
          <p:cNvPr id="268291" name="Rectangle 3">
            <a:extLst>
              <a:ext uri="{FF2B5EF4-FFF2-40B4-BE49-F238E27FC236}">
                <a16:creationId xmlns:a16="http://schemas.microsoft.com/office/drawing/2014/main" id="{3FECE9C2-ABF2-4E15-B0C4-A025B244F97A}"/>
              </a:ext>
            </a:extLst>
          </p:cNvPr>
          <p:cNvSpPr>
            <a:spLocks noGrp="1" noChangeArrowheads="1"/>
          </p:cNvSpPr>
          <p:nvPr>
            <p:ph type="body" idx="1"/>
          </p:nvPr>
        </p:nvSpPr>
        <p:spPr/>
        <p:txBody>
          <a:bodyPr/>
          <a:lstStyle/>
          <a:p>
            <a:pPr algn="just" eaLnBrk="1" hangingPunct="1"/>
            <a:r>
              <a:rPr lang="de-DE" altLang="de-DE" sz="2800">
                <a:cs typeface="Times New Roman" panose="02020603050405020304" pitchFamily="18" charset="0"/>
              </a:rPr>
              <a:t>Auch ein 1341 gemalter thronender Christus zeigt Blutflüsse, die in keinster Weise der Schwerkraft und der Anatomie entsprechen; dabei ist der Körper klar umrissen und Pinselstriche sind erkennbar.</a:t>
            </a:r>
          </a:p>
          <a:p>
            <a:pPr algn="just" eaLnBrk="1" hangingPunct="1"/>
            <a:r>
              <a:rPr lang="de-DE" altLang="de-DE" sz="2800">
                <a:cs typeface="Times New Roman" panose="02020603050405020304" pitchFamily="18" charset="0"/>
              </a:rPr>
              <a:t>Ein Versuch Anfang der 80er Jahre, daß GvT mit ähnlichen Farben nachzumalen, erbrachte ebenfalls ein viel schlechteres Bild als es der mittelalterliche Maler gemalt haben soll </a:t>
            </a:r>
          </a:p>
          <a:p>
            <a:pPr algn="just" eaLnBrk="1" hangingPunct="1"/>
            <a:endParaRPr lang="de-DE" altLang="de-DE" sz="2800"/>
          </a:p>
        </p:txBody>
      </p:sp>
    </p:spTree>
  </p:cSld>
  <p:clrMapOvr>
    <a:masterClrMapping/>
  </p:clrMapOvr>
  <p:transition>
    <p:pull dir="u"/>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7C642CAD-1774-4777-90FA-A78F9826A7D0}"/>
              </a:ext>
            </a:extLst>
          </p:cNvPr>
          <p:cNvSpPr>
            <a:spLocks noGrp="1" noChangeArrowheads="1"/>
          </p:cNvSpPr>
          <p:nvPr>
            <p:ph type="title"/>
          </p:nvPr>
        </p:nvSpPr>
        <p:spPr/>
        <p:txBody>
          <a:bodyPr/>
          <a:lstStyle/>
          <a:p>
            <a:pPr eaLnBrk="1" hangingPunct="1"/>
            <a:r>
              <a:rPr lang="de-DE" altLang="de-DE"/>
              <a:t>Das GvT ist kein Gemälde</a:t>
            </a:r>
          </a:p>
        </p:txBody>
      </p:sp>
      <p:sp>
        <p:nvSpPr>
          <p:cNvPr id="269315" name="Rectangle 3">
            <a:extLst>
              <a:ext uri="{FF2B5EF4-FFF2-40B4-BE49-F238E27FC236}">
                <a16:creationId xmlns:a16="http://schemas.microsoft.com/office/drawing/2014/main" id="{3B18F192-6796-494F-BE04-1D9D96EB749B}"/>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Von den rund 50 lebensgroßen Kopien des Tuches aus dem 16. und 17. Jahrhundert weist nicht eine einzige auch nur annähernd dieselbe Qualität auf wie das Original, obwohl die Maler in künstlerisch viel weiter entwickelten Zeiten lebten als der mögliche Maler des Grabtuchs von Turin </a:t>
            </a:r>
          </a:p>
        </p:txBody>
      </p:sp>
    </p:spTree>
  </p:cSld>
  <p:clrMapOvr>
    <a:masterClrMapping/>
  </p:clrMapOvr>
  <p:transition>
    <p:pull dir="u"/>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8A9ED9B4-29EB-46D9-8A10-ED21D754D531}"/>
              </a:ext>
            </a:extLst>
          </p:cNvPr>
          <p:cNvSpPr>
            <a:spLocks noGrp="1" noChangeArrowheads="1"/>
          </p:cNvSpPr>
          <p:nvPr>
            <p:ph type="title"/>
          </p:nvPr>
        </p:nvSpPr>
        <p:spPr/>
        <p:txBody>
          <a:bodyPr/>
          <a:lstStyle/>
          <a:p>
            <a:pPr eaLnBrk="1" hangingPunct="1"/>
            <a:r>
              <a:rPr lang="de-DE" altLang="de-DE"/>
              <a:t>Das GvT ist kein Gemälde</a:t>
            </a:r>
          </a:p>
        </p:txBody>
      </p:sp>
      <p:sp>
        <p:nvSpPr>
          <p:cNvPr id="270339" name="Rectangle 3">
            <a:extLst>
              <a:ext uri="{FF2B5EF4-FFF2-40B4-BE49-F238E27FC236}">
                <a16:creationId xmlns:a16="http://schemas.microsoft.com/office/drawing/2014/main" id="{0DB48500-D662-47BA-869B-4E9666BB969B}"/>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Ein konturloses Malen wie auf dem GvT war Malern erst im 19. Jahrhundert (Impressionismus) möglich (besonders bei einer vier Meter langen Leinwand)</a:t>
            </a:r>
            <a:r>
              <a:rPr lang="de-DE" altLang="de-DE"/>
              <a:t> </a:t>
            </a:r>
          </a:p>
          <a:p>
            <a:pPr eaLnBrk="1" hangingPunct="1"/>
            <a:endParaRPr lang="de-DE" altLang="de-DE"/>
          </a:p>
        </p:txBody>
      </p:sp>
    </p:spTree>
  </p:cSld>
  <p:clrMapOvr>
    <a:masterClrMapping/>
  </p:clrMapOvr>
  <p:transition>
    <p:pull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a:extLst>
              <a:ext uri="{FF2B5EF4-FFF2-40B4-BE49-F238E27FC236}">
                <a16:creationId xmlns:a16="http://schemas.microsoft.com/office/drawing/2014/main" id="{43F31CBE-D66C-47D7-B164-4AC9C3F3F331}"/>
              </a:ext>
            </a:extLst>
          </p:cNvPr>
          <p:cNvSpPr>
            <a:spLocks noGrp="1" noChangeArrowheads="1"/>
          </p:cNvSpPr>
          <p:nvPr>
            <p:ph type="title"/>
          </p:nvPr>
        </p:nvSpPr>
        <p:spPr/>
        <p:txBody>
          <a:bodyPr/>
          <a:lstStyle/>
          <a:p>
            <a:r>
              <a:rPr lang="de-DE" altLang="de-DE"/>
              <a:t>Jesus als Kind</a:t>
            </a:r>
          </a:p>
        </p:txBody>
      </p:sp>
      <p:sp>
        <p:nvSpPr>
          <p:cNvPr id="22531" name="Inhaltsplatzhalter 2">
            <a:extLst>
              <a:ext uri="{FF2B5EF4-FFF2-40B4-BE49-F238E27FC236}">
                <a16:creationId xmlns:a16="http://schemas.microsoft.com/office/drawing/2014/main" id="{D3DAF504-07A2-4FBA-ADC9-D274B2DAC6B5}"/>
              </a:ext>
            </a:extLst>
          </p:cNvPr>
          <p:cNvSpPr>
            <a:spLocks noGrp="1" noChangeArrowheads="1"/>
          </p:cNvSpPr>
          <p:nvPr>
            <p:ph idx="1"/>
          </p:nvPr>
        </p:nvSpPr>
        <p:spPr/>
        <p:txBody>
          <a:bodyPr/>
          <a:lstStyle/>
          <a:p>
            <a:r>
              <a:rPr lang="de-DE" altLang="de-DE" sz="2000"/>
              <a:t>Mit einem Computerprogramm, mit dem eigentlich das gealterte Aussehen von gesuchten Straftätern rekonstruiert wird, haben italienische Polizei-Forensiker das vermeintliche Gesicht des jungen Jesus von Nazareth rekonstruiert. </a:t>
            </a:r>
          </a:p>
          <a:p>
            <a:r>
              <a:rPr lang="de-DE" altLang="de-DE" sz="2000"/>
              <a:t>Die Grundlage für die Rekonstruktion bildet das Antlitz eines Gekreuzigten auf der wohl berühmtesten Reliquie der Welt - das Turiner Grabtuch.</a:t>
            </a:r>
          </a:p>
          <a:p>
            <a:r>
              <a:rPr lang="de-DE" altLang="de-DE" sz="2000"/>
              <a:t>Das Programm selbst wurde von der Polizei in Rom zuvor schon mehrfach erfolgreich zur Rekonstruktion des gealterten Aussehens von gesuchten Verbrechern verwendet. Der bislang spektakulärste Erfolg der Ermittler mit dieser Methode war 2006 die Festnahme des Mafiabosses Bernardo Provenzano. Diese gelang den Beamten anhand eines Phantomfotos, das mit dem Programm auf der Grundlage eines Jugendfotos des Mafiosos von 1959 erstellt und tatsächlich eine erstaunliche Ähnlichkeit mit dem gealterten Provenzano aufzeigte.</a:t>
            </a:r>
          </a:p>
          <a:p>
            <a:endParaRPr lang="de-DE" altLang="de-DE"/>
          </a:p>
        </p:txBody>
      </p:sp>
    </p:spTree>
  </p:cSld>
  <p:clrMapOvr>
    <a:masterClrMapping/>
  </p:clrMapOvr>
  <p:transition>
    <p:pull dir="u"/>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69928AF4-489E-43B8-BBA3-1628A6304988}"/>
              </a:ext>
            </a:extLst>
          </p:cNvPr>
          <p:cNvSpPr>
            <a:spLocks noGrp="1" noChangeArrowheads="1"/>
          </p:cNvSpPr>
          <p:nvPr>
            <p:ph type="title"/>
          </p:nvPr>
        </p:nvSpPr>
        <p:spPr/>
        <p:txBody>
          <a:bodyPr/>
          <a:lstStyle/>
          <a:p>
            <a:pPr eaLnBrk="1" hangingPunct="1"/>
            <a:r>
              <a:rPr lang="de-DE" altLang="de-DE"/>
              <a:t>Das GvT ist kein Gemälde</a:t>
            </a:r>
          </a:p>
        </p:txBody>
      </p:sp>
      <p:sp>
        <p:nvSpPr>
          <p:cNvPr id="271363" name="Rectangle 3">
            <a:extLst>
              <a:ext uri="{FF2B5EF4-FFF2-40B4-BE49-F238E27FC236}">
                <a16:creationId xmlns:a16="http://schemas.microsoft.com/office/drawing/2014/main" id="{7FB57DC8-2278-4695-83AA-DC9B52DFB17B}"/>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Das Grabtuch wurde auch nicht 1492 von Leonardo da Vinci hergestellt, da dessen Überführung aus verschiedenen Archiven schon in den Jahren 1371-1478 und 1485 sowie 1483 dokumentiert worden ist und der C-14-Test das GvT auf einen Zeitpunkt lange vor Leonardos Geburt datierte </a:t>
            </a:r>
          </a:p>
          <a:p>
            <a:pPr eaLnBrk="1" hangingPunct="1"/>
            <a:endParaRPr lang="de-DE" altLang="de-DE">
              <a:cs typeface="Times New Roman" panose="02020603050405020304" pitchFamily="18" charset="0"/>
            </a:endParaRPr>
          </a:p>
        </p:txBody>
      </p:sp>
    </p:spTree>
  </p:cSld>
  <p:clrMapOvr>
    <a:masterClrMapping/>
  </p:clrMapOvr>
  <p:transition>
    <p:pull dir="u"/>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1026">
            <a:extLst>
              <a:ext uri="{FF2B5EF4-FFF2-40B4-BE49-F238E27FC236}">
                <a16:creationId xmlns:a16="http://schemas.microsoft.com/office/drawing/2014/main" id="{A8413ED0-5105-4450-92FD-772C8233EDAC}"/>
              </a:ext>
            </a:extLst>
          </p:cNvPr>
          <p:cNvSpPr>
            <a:spLocks noGrp="1" noChangeArrowheads="1"/>
          </p:cNvSpPr>
          <p:nvPr>
            <p:ph type="title"/>
          </p:nvPr>
        </p:nvSpPr>
        <p:spPr/>
        <p:txBody>
          <a:bodyPr/>
          <a:lstStyle/>
          <a:p>
            <a:pPr eaLnBrk="1" hangingPunct="1"/>
            <a:r>
              <a:rPr lang="de-DE" altLang="de-DE"/>
              <a:t>Das GvT ist kein Gemälde</a:t>
            </a:r>
          </a:p>
        </p:txBody>
      </p:sp>
      <p:sp>
        <p:nvSpPr>
          <p:cNvPr id="272387" name="Rectangle 1027">
            <a:extLst>
              <a:ext uri="{FF2B5EF4-FFF2-40B4-BE49-F238E27FC236}">
                <a16:creationId xmlns:a16="http://schemas.microsoft.com/office/drawing/2014/main" id="{DC27809D-0303-4A4D-ACFF-059B227228F6}"/>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Einzelne (zur Bildfarbe nicht passende) Farbpartikel auf dem GvT entstanden dadurch, daß Künstler, die das GvT kopierten, ihr fertiges Gemälde zur Übertragung der Heiligkeit des Tuches oft auf das GvT legten </a:t>
            </a:r>
          </a:p>
        </p:txBody>
      </p:sp>
    </p:spTree>
  </p:cSld>
  <p:clrMapOvr>
    <a:masterClrMapping/>
  </p:clrMapOvr>
  <p:transition>
    <p:pull dir="u"/>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1026">
            <a:extLst>
              <a:ext uri="{FF2B5EF4-FFF2-40B4-BE49-F238E27FC236}">
                <a16:creationId xmlns:a16="http://schemas.microsoft.com/office/drawing/2014/main" id="{7EE1E563-FE5C-4DF4-A391-3C73421FB73D}"/>
              </a:ext>
            </a:extLst>
          </p:cNvPr>
          <p:cNvSpPr>
            <a:spLocks noGrp="1" noChangeArrowheads="1"/>
          </p:cNvSpPr>
          <p:nvPr>
            <p:ph type="title"/>
          </p:nvPr>
        </p:nvSpPr>
        <p:spPr/>
        <p:txBody>
          <a:bodyPr/>
          <a:lstStyle/>
          <a:p>
            <a:pPr eaLnBrk="1" hangingPunct="1"/>
            <a:r>
              <a:rPr lang="de-DE" altLang="de-DE"/>
              <a:t>Das GvT ist kein Gemälde</a:t>
            </a:r>
          </a:p>
        </p:txBody>
      </p:sp>
      <p:sp>
        <p:nvSpPr>
          <p:cNvPr id="273411" name="Rectangle 1027">
            <a:extLst>
              <a:ext uri="{FF2B5EF4-FFF2-40B4-BE49-F238E27FC236}">
                <a16:creationId xmlns:a16="http://schemas.microsoft.com/office/drawing/2014/main" id="{D0C8ACE2-070E-475F-A778-9DF6CDED39F6}"/>
              </a:ext>
            </a:extLst>
          </p:cNvPr>
          <p:cNvSpPr>
            <a:spLocks noGrp="1" noChangeArrowheads="1"/>
          </p:cNvSpPr>
          <p:nvPr>
            <p:ph type="body" idx="1"/>
          </p:nvPr>
        </p:nvSpPr>
        <p:spPr/>
        <p:txBody>
          <a:bodyPr/>
          <a:lstStyle/>
          <a:p>
            <a:pPr eaLnBrk="1" hangingPunct="1"/>
            <a:r>
              <a:rPr lang="de-DE" altLang="de-DE" sz="4000">
                <a:cs typeface="Times New Roman" panose="02020603050405020304" pitchFamily="18" charset="0"/>
              </a:rPr>
              <a:t>Auf jeden Fall gibt es mittlerweile einen Grundkonsens zwischen Verfechtern der Echtheit des Tuchs und allen Kritikern: Das Bild darauf ist keinesfalls gemalt worden</a:t>
            </a:r>
            <a:r>
              <a:rPr lang="de-DE" altLang="de-DE" sz="4000"/>
              <a:t> </a:t>
            </a:r>
            <a:r>
              <a:rPr lang="de-DE" altLang="de-DE" sz="4000">
                <a:cs typeface="Times New Roman" panose="02020603050405020304" pitchFamily="18" charset="0"/>
              </a:rPr>
              <a:t>(</a:t>
            </a:r>
            <a:r>
              <a:rPr lang="de-DE" altLang="de-DE" sz="4000">
                <a:latin typeface="Garamond" panose="02020404030301010803" pitchFamily="18" charset="0"/>
                <a:cs typeface="Times New Roman" panose="02020603050405020304" pitchFamily="18" charset="0"/>
              </a:rPr>
              <a:t>SPIEGEL 43/2000,262-263)</a:t>
            </a:r>
            <a:r>
              <a:rPr lang="de-DE" altLang="de-DE" sz="4000"/>
              <a:t> </a:t>
            </a:r>
          </a:p>
        </p:txBody>
      </p:sp>
    </p:spTree>
  </p:cSld>
  <p:clrMapOvr>
    <a:masterClrMapping/>
  </p:clrMapOvr>
  <p:transition>
    <p:pull dir="u"/>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3773A28D-D0DA-449F-AE47-05205365D2C7}"/>
              </a:ext>
            </a:extLst>
          </p:cNvPr>
          <p:cNvSpPr>
            <a:spLocks noGrp="1" noChangeArrowheads="1"/>
          </p:cNvSpPr>
          <p:nvPr>
            <p:ph type="title"/>
          </p:nvPr>
        </p:nvSpPr>
        <p:spPr/>
        <p:txBody>
          <a:bodyPr/>
          <a:lstStyle/>
          <a:p>
            <a:pPr eaLnBrk="1" hangingPunct="1"/>
            <a:r>
              <a:rPr lang="de-DE" altLang="de-DE"/>
              <a:t>Ähnlichkeiten zwischen Pflanzen- und Leichenabdruck</a:t>
            </a:r>
          </a:p>
        </p:txBody>
      </p:sp>
      <p:sp>
        <p:nvSpPr>
          <p:cNvPr id="274435" name="Rectangle 3">
            <a:extLst>
              <a:ext uri="{FF2B5EF4-FFF2-40B4-BE49-F238E27FC236}">
                <a16:creationId xmlns:a16="http://schemas.microsoft.com/office/drawing/2014/main" id="{214F68E9-344A-46CD-A6E0-ACCF5BDC9746}"/>
              </a:ext>
            </a:extLst>
          </p:cNvPr>
          <p:cNvSpPr>
            <a:spLocks noGrp="1" noChangeArrowheads="1"/>
          </p:cNvSpPr>
          <p:nvPr>
            <p:ph type="body" idx="1"/>
          </p:nvPr>
        </p:nvSpPr>
        <p:spPr/>
        <p:txBody>
          <a:bodyPr/>
          <a:lstStyle/>
          <a:p>
            <a:pPr algn="just" eaLnBrk="1" hangingPunct="1"/>
            <a:r>
              <a:rPr lang="de-DE" altLang="de-DE" sz="2400">
                <a:cs typeface="Times New Roman" panose="02020603050405020304" pitchFamily="18" charset="0"/>
              </a:rPr>
              <a:t>Beide Abdrücke fluoreszieren nicht im Wood-Licht. Bei beiden besteht ein genaues Verhältnis zwischen den Intensität des Kontaktes (größer bei höhergelegenenen Anteilen des Originals) und der Dichte des Abdrucks, woraus der Bildsimulator das Original räumlich, also dreidimensional rekonstruieren kann - was bei keinem gemalten Bild möglich ist. </a:t>
            </a:r>
          </a:p>
          <a:p>
            <a:pPr algn="just" eaLnBrk="1" hangingPunct="1"/>
            <a:r>
              <a:rPr lang="de-DE" altLang="de-DE" sz="2400">
                <a:cs typeface="Times New Roman" panose="02020603050405020304" pitchFamily="18" charset="0"/>
              </a:rPr>
              <a:t>Wenn die Pflanze bald aus dem Herbarium entnommen wird, scheint der Abdruck intensiver zu werden; Jesu Körper lag auch höchstens drei Tage im Grabtuch und der Abdruck erschien wohl auch erst nach gewisser Zeit!</a:t>
            </a:r>
          </a:p>
          <a:p>
            <a:pPr eaLnBrk="1" hangingPunct="1"/>
            <a:endParaRPr lang="de-DE" altLang="de-DE"/>
          </a:p>
        </p:txBody>
      </p:sp>
    </p:spTree>
  </p:cSld>
  <p:clrMapOvr>
    <a:masterClrMapping/>
  </p:clrMapOvr>
  <p:transition>
    <p:pull dir="u"/>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ADA04A09-DAD7-4187-96C2-269FF374C7B3}"/>
              </a:ext>
            </a:extLst>
          </p:cNvPr>
          <p:cNvSpPr>
            <a:spLocks noGrp="1" noChangeArrowheads="1"/>
          </p:cNvSpPr>
          <p:nvPr>
            <p:ph type="title"/>
          </p:nvPr>
        </p:nvSpPr>
        <p:spPr/>
        <p:txBody>
          <a:bodyPr/>
          <a:lstStyle/>
          <a:p>
            <a:pPr eaLnBrk="1" hangingPunct="1"/>
            <a:r>
              <a:rPr lang="de-DE" altLang="de-DE"/>
              <a:t>Es handelt sich um den Abdruck eines Leichnams</a:t>
            </a:r>
          </a:p>
        </p:txBody>
      </p:sp>
      <p:sp>
        <p:nvSpPr>
          <p:cNvPr id="275459" name="Rectangle 3">
            <a:extLst>
              <a:ext uri="{FF2B5EF4-FFF2-40B4-BE49-F238E27FC236}">
                <a16:creationId xmlns:a16="http://schemas.microsoft.com/office/drawing/2014/main" id="{A17C6B66-D1B0-48D0-8691-FD477975C8E3}"/>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Fotographiert man diese Abdrücke, dann sind die erhöhten Teile der Pflanze heller und die tiefergelegenen dunkler, das Bild hebt sich natürlich vom schwarzen Hintergrund ab. Das Fotonegativ des Pflanzenabdrucks wird so ein perfektes Abbild der Pflanze; selbst wenn diese inzwischen deutlich zerfallen war, entspricht der Abdruck dem Aussehen der Pflanze zu Lebzeiten. Dasselbe gilt für das GvT und das Tuch einer 1800 Jahre alten Mumie, auf dem sich die Gesichtszüge des inzwischen zerfallenen Schädels eingegraben hatten</a:t>
            </a:r>
            <a:r>
              <a:rPr lang="de-DE" altLang="de-DE" sz="2800"/>
              <a:t> </a:t>
            </a:r>
          </a:p>
          <a:p>
            <a:pPr eaLnBrk="1" hangingPunct="1">
              <a:lnSpc>
                <a:spcPct val="90000"/>
              </a:lnSpc>
            </a:pPr>
            <a:endParaRPr lang="de-DE" altLang="de-DE" sz="2800"/>
          </a:p>
        </p:txBody>
      </p:sp>
    </p:spTree>
  </p:cSld>
  <p:clrMapOvr>
    <a:masterClrMapping/>
  </p:clrMapOvr>
  <p:transition>
    <p:pull dir="u"/>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C2D69213-3DE7-4800-904A-65CE1E1F2798}"/>
              </a:ext>
            </a:extLst>
          </p:cNvPr>
          <p:cNvSpPr>
            <a:spLocks noGrp="1" noChangeArrowheads="1"/>
          </p:cNvSpPr>
          <p:nvPr>
            <p:ph type="title"/>
          </p:nvPr>
        </p:nvSpPr>
        <p:spPr/>
        <p:txBody>
          <a:bodyPr/>
          <a:lstStyle/>
          <a:p>
            <a:pPr eaLnBrk="1" hangingPunct="1"/>
            <a:r>
              <a:rPr lang="de-DE" altLang="de-DE"/>
              <a:t>Experimentelle Bestätigung: Leinen in Kontakt mit Haut</a:t>
            </a:r>
          </a:p>
        </p:txBody>
      </p:sp>
      <p:sp>
        <p:nvSpPr>
          <p:cNvPr id="276483" name="Rectangle 3">
            <a:extLst>
              <a:ext uri="{FF2B5EF4-FFF2-40B4-BE49-F238E27FC236}">
                <a16:creationId xmlns:a16="http://schemas.microsoft.com/office/drawing/2014/main" id="{922B8F52-8DCC-469B-A4EA-05EED721C352}"/>
              </a:ext>
            </a:extLst>
          </p:cNvPr>
          <p:cNvSpPr>
            <a:spLocks noGrp="1" noChangeArrowheads="1"/>
          </p:cNvSpPr>
          <p:nvPr>
            <p:ph type="body" idx="1"/>
          </p:nvPr>
        </p:nvSpPr>
        <p:spPr/>
        <p:txBody>
          <a:bodyPr/>
          <a:lstStyle/>
          <a:p>
            <a:pPr eaLnBrk="1" hangingPunct="1">
              <a:lnSpc>
                <a:spcPct val="90000"/>
              </a:lnSpc>
            </a:pPr>
            <a:r>
              <a:rPr lang="de-DE" altLang="de-DE">
                <a:cs typeface="Times New Roman" panose="02020603050405020304" pitchFamily="18" charset="0"/>
              </a:rPr>
              <a:t>Ein Experiment, bei dem Leinentuch mit schweißbedeckter Haut zusammengebracht und das Leinen einem beschleunigten künstlichen Alterungsprozeß ausgesetzt wurde, zeigte wie auf dem GvT den Abdruck der Gliedmaßen, wobei die abbildenden Fasern angegriffen waren; der Abdruck wies auch spektrographisch große Ähnlichkeiten mit dem GvT auf und änderte seine Farbe auch bei Hitze nicht</a:t>
            </a:r>
            <a:r>
              <a:rPr lang="de-DE" altLang="de-DE"/>
              <a:t> </a:t>
            </a:r>
          </a:p>
        </p:txBody>
      </p:sp>
    </p:spTree>
  </p:cSld>
  <p:clrMapOvr>
    <a:masterClrMapping/>
  </p:clrMapOvr>
  <p:transition>
    <p:pull dir="u"/>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6EE94852-E3CC-49D8-BE34-9D3F2FD1F1BE}"/>
              </a:ext>
            </a:extLst>
          </p:cNvPr>
          <p:cNvSpPr>
            <a:spLocks noGrp="1" noChangeArrowheads="1"/>
          </p:cNvSpPr>
          <p:nvPr>
            <p:ph type="title"/>
          </p:nvPr>
        </p:nvSpPr>
        <p:spPr/>
        <p:txBody>
          <a:bodyPr/>
          <a:lstStyle/>
          <a:p>
            <a:pPr eaLnBrk="1" hangingPunct="1"/>
            <a:r>
              <a:rPr lang="de-DE" altLang="de-DE"/>
              <a:t>Vergilbung des Leinens durch Kontakt mit einem Leichnam</a:t>
            </a:r>
          </a:p>
        </p:txBody>
      </p:sp>
      <p:sp>
        <p:nvSpPr>
          <p:cNvPr id="277507" name="Rectangle 3">
            <a:extLst>
              <a:ext uri="{FF2B5EF4-FFF2-40B4-BE49-F238E27FC236}">
                <a16:creationId xmlns:a16="http://schemas.microsoft.com/office/drawing/2014/main" id="{FCF80EF0-FA80-403F-8F6B-94488DD66F97}"/>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Tatsächlich sind die den Abdruck tragenden Fasern oberflächlich erodiert, früher vergilbt bzw. gealtert (dehydriert und oxidiert) als die anderen Fasern, was dem wesentlichen Vorgang bei der Alterung (Vergilbung) von Leinen entspricht. Das geht auch auf dem GvT mit einer leichten Korrodierung der gegilbten Fasern einher. Der Abdruck ist also Ausdruck eines frühzeitigen Alterungsprozesses, einer beschleunigten Zersetzung der betroffenen Fasern DURCH KONTAKT MIT DEM LEICHNAM. </a:t>
            </a:r>
          </a:p>
        </p:txBody>
      </p:sp>
    </p:spTree>
  </p:cSld>
  <p:clrMapOvr>
    <a:masterClrMapping/>
  </p:clrMapOvr>
  <p:transition>
    <p:pull dir="u"/>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1BA7C552-E674-4C47-B01F-F0AFD8FFF699}"/>
              </a:ext>
            </a:extLst>
          </p:cNvPr>
          <p:cNvSpPr>
            <a:spLocks noGrp="1" noChangeArrowheads="1"/>
          </p:cNvSpPr>
          <p:nvPr>
            <p:ph type="title"/>
          </p:nvPr>
        </p:nvSpPr>
        <p:spPr/>
        <p:txBody>
          <a:bodyPr/>
          <a:lstStyle/>
          <a:p>
            <a:pPr eaLnBrk="1" hangingPunct="1"/>
            <a:r>
              <a:rPr lang="de-DE" altLang="de-DE"/>
              <a:t>Blut verhinderte den Kontakt des Leichnams mit dem GvT</a:t>
            </a:r>
          </a:p>
        </p:txBody>
      </p:sp>
      <p:sp>
        <p:nvSpPr>
          <p:cNvPr id="278531" name="Rectangle 3">
            <a:extLst>
              <a:ext uri="{FF2B5EF4-FFF2-40B4-BE49-F238E27FC236}">
                <a16:creationId xmlns:a16="http://schemas.microsoft.com/office/drawing/2014/main" id="{C1F0AB4F-BE23-4EBC-9993-8027D06DF779}"/>
              </a:ext>
            </a:extLst>
          </p:cNvPr>
          <p:cNvSpPr>
            <a:spLocks noGrp="1" noChangeArrowheads="1"/>
          </p:cNvSpPr>
          <p:nvPr>
            <p:ph type="body" idx="1"/>
          </p:nvPr>
        </p:nvSpPr>
        <p:spPr/>
        <p:txBody>
          <a:bodyPr/>
          <a:lstStyle/>
          <a:p>
            <a:pPr eaLnBrk="1" hangingPunct="1"/>
            <a:endParaRPr lang="de-DE" altLang="de-DE">
              <a:cs typeface="Times New Roman" panose="02020603050405020304" pitchFamily="18" charset="0"/>
            </a:endParaRPr>
          </a:p>
          <a:p>
            <a:pPr eaLnBrk="1" hangingPunct="1"/>
            <a:r>
              <a:rPr lang="de-DE" altLang="de-DE">
                <a:cs typeface="Times New Roman" panose="02020603050405020304" pitchFamily="18" charset="0"/>
              </a:rPr>
              <a:t>Die die strohgelbe Farbe fehlt dort, wo Blut den Kontakt des Leichnams mit dem Tuch verhinderte, so daß das Blut vor der Entstehung des Körperbildes auf das Tuch gekommen sein muß. </a:t>
            </a:r>
            <a:endParaRPr lang="de-DE" altLang="de-DE"/>
          </a:p>
        </p:txBody>
      </p:sp>
    </p:spTree>
  </p:cSld>
  <p:clrMapOvr>
    <a:masterClrMapping/>
  </p:clrMapOvr>
  <p:transition>
    <p:pull dir="u"/>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EFEF45D7-745B-455B-BA23-D2B9AFC188E9}"/>
              </a:ext>
            </a:extLst>
          </p:cNvPr>
          <p:cNvSpPr>
            <a:spLocks noGrp="1" noChangeArrowheads="1"/>
          </p:cNvSpPr>
          <p:nvPr>
            <p:ph type="title"/>
          </p:nvPr>
        </p:nvSpPr>
        <p:spPr/>
        <p:txBody>
          <a:bodyPr/>
          <a:lstStyle/>
          <a:p>
            <a:pPr eaLnBrk="1" hangingPunct="1"/>
            <a:r>
              <a:rPr lang="de-DE" altLang="de-DE"/>
              <a:t>Abdruck-Experimente erklären das GvT doch nicht</a:t>
            </a:r>
          </a:p>
        </p:txBody>
      </p:sp>
      <p:sp>
        <p:nvSpPr>
          <p:cNvPr id="279555" name="Rectangle 3">
            <a:extLst>
              <a:ext uri="{FF2B5EF4-FFF2-40B4-BE49-F238E27FC236}">
                <a16:creationId xmlns:a16="http://schemas.microsoft.com/office/drawing/2014/main" id="{B6C22BB9-94D1-4316-87AF-EB2D1D9BD6EF}"/>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Die Konturenabdrücke von Leichen in Särgen oder auf Matratzen oder anderen Leichentüchern sind jedoch in keinem Fall vergleichbar mit dem fotographischen Körperbild auf dem Grabtuch, da diese in den Tüchern verblieben, während Jesu Leichnam vor der Verwesung daraus entfernt wurde.</a:t>
            </a:r>
            <a:endParaRPr lang="de-DE" altLang="de-DE"/>
          </a:p>
        </p:txBody>
      </p:sp>
    </p:spTree>
  </p:cSld>
  <p:clrMapOvr>
    <a:masterClrMapping/>
  </p:clrMapOvr>
  <p:transition>
    <p:pull dir="u"/>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9AAA0A39-B967-4ADC-980D-0069785F4ED3}"/>
              </a:ext>
            </a:extLst>
          </p:cNvPr>
          <p:cNvSpPr>
            <a:spLocks noGrp="1" noChangeArrowheads="1"/>
          </p:cNvSpPr>
          <p:nvPr>
            <p:ph type="title"/>
          </p:nvPr>
        </p:nvSpPr>
        <p:spPr/>
        <p:txBody>
          <a:bodyPr/>
          <a:lstStyle/>
          <a:p>
            <a:pPr eaLnBrk="1" hangingPunct="1"/>
            <a:r>
              <a:rPr lang="de-DE" altLang="de-DE"/>
              <a:t>Balsamierung als Erklärung?</a:t>
            </a:r>
          </a:p>
        </p:txBody>
      </p:sp>
      <p:sp>
        <p:nvSpPr>
          <p:cNvPr id="280579" name="Rectangle 3">
            <a:extLst>
              <a:ext uri="{FF2B5EF4-FFF2-40B4-BE49-F238E27FC236}">
                <a16:creationId xmlns:a16="http://schemas.microsoft.com/office/drawing/2014/main" id="{71956E1C-2B83-48F7-9A3C-5F6FCC43ED86}"/>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Eine andere Erklärung für den ungewöhnlichen Abdruck des Körperbildes könnten somit (die 33 kg) Aloe und Myrrhe gewesen sein, die laut Joh 19,39 von Nikodemus zum Grab gebracht und dort zur Körpersalbung (und Grabpräparierung) benutzt wurden. Auf dem Grabtuch wurden tatsächlich Oberhautzellen einer Aloe-Art gefunden. Beides sind verwesungshemmende und geruchsüberdeckende Substanzen, zumal  eine Verzögerung des Begräbnisses wegen des bevorstehenen Sabbats notwendig war, da die Kürze der Zeit vorher nur ein provisorisches Begräbnis ermöglicht hatte</a:t>
            </a:r>
            <a:r>
              <a:rPr lang="de-DE" altLang="de-DE" sz="2800"/>
              <a:t> </a:t>
            </a:r>
          </a:p>
        </p:txBody>
      </p:sp>
    </p:spTree>
  </p:cSld>
  <p:clrMapOvr>
    <a:masterClrMapping/>
  </p:clrMapOvr>
  <p:transition>
    <p:pull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3AC966B8-0C38-44AC-8968-D4E2094DE8DE}"/>
              </a:ext>
            </a:extLst>
          </p:cNvPr>
          <p:cNvSpPr>
            <a:spLocks noGrp="1" noChangeArrowheads="1"/>
          </p:cNvSpPr>
          <p:nvPr>
            <p:ph type="title"/>
          </p:nvPr>
        </p:nvSpPr>
        <p:spPr/>
        <p:txBody>
          <a:bodyPr/>
          <a:lstStyle/>
          <a:p>
            <a:endParaRPr lang="de-DE" altLang="de-DE"/>
          </a:p>
        </p:txBody>
      </p:sp>
      <p:pic>
        <p:nvPicPr>
          <p:cNvPr id="23555" name="Inhaltsplatzhalter 3" descr="https://images-blogger-opensocial.googleusercontent.com/gadgets/proxy?url=http%3A%2F%2F3.bp.blogspot.com%2F-CWlMcvRz5BQ%2FVUkxrcsDVZI%2FAAAAAAABL7c%2FhCRgAIXhF2w%2Fs1600%2F00386.jpg&amp;container=blogger&amp;gadget=a&amp;rewriteMime=image%2F*">
            <a:extLst>
              <a:ext uri="{FF2B5EF4-FFF2-40B4-BE49-F238E27FC236}">
                <a16:creationId xmlns:a16="http://schemas.microsoft.com/office/drawing/2014/main" id="{2719FF62-FCC6-437D-9CD5-44172E91459A}"/>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6375" y="1700213"/>
            <a:ext cx="7272338" cy="3960812"/>
          </a:xfrm>
        </p:spPr>
      </p:pic>
    </p:spTree>
  </p:cSld>
  <p:clrMapOvr>
    <a:masterClrMapping/>
  </p:clrMapOvr>
  <p:transition>
    <p:pull dir="u"/>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86E5FB9F-FBD5-432B-8EDA-0009CEABDF8B}"/>
              </a:ext>
            </a:extLst>
          </p:cNvPr>
          <p:cNvSpPr>
            <a:spLocks noGrp="1" noChangeArrowheads="1"/>
          </p:cNvSpPr>
          <p:nvPr>
            <p:ph type="title"/>
          </p:nvPr>
        </p:nvSpPr>
        <p:spPr/>
        <p:txBody>
          <a:bodyPr/>
          <a:lstStyle/>
          <a:p>
            <a:pPr eaLnBrk="1" hangingPunct="1"/>
            <a:r>
              <a:rPr lang="de-DE" altLang="de-DE"/>
              <a:t>Schweiß und Balsamierung als Erklärung</a:t>
            </a:r>
          </a:p>
        </p:txBody>
      </p:sp>
      <p:sp>
        <p:nvSpPr>
          <p:cNvPr id="281603" name="Rectangle 3">
            <a:extLst>
              <a:ext uri="{FF2B5EF4-FFF2-40B4-BE49-F238E27FC236}">
                <a16:creationId xmlns:a16="http://schemas.microsoft.com/office/drawing/2014/main" id="{95206333-0FB4-4400-8B5A-CFC261E9127D}"/>
              </a:ext>
            </a:extLst>
          </p:cNvPr>
          <p:cNvSpPr>
            <a:spLocks noGrp="1" noChangeArrowheads="1"/>
          </p:cNvSpPr>
          <p:nvPr>
            <p:ph type="body" idx="1"/>
          </p:nvPr>
        </p:nvSpPr>
        <p:spPr/>
        <p:txBody>
          <a:bodyPr/>
          <a:lstStyle/>
          <a:p>
            <a:pPr algn="just" eaLnBrk="1" hangingPunct="1">
              <a:lnSpc>
                <a:spcPct val="90000"/>
              </a:lnSpc>
            </a:pPr>
            <a:r>
              <a:rPr lang="de-DE" altLang="de-DE" sz="2800">
                <a:cs typeface="Times New Roman" panose="02020603050405020304" pitchFamily="18" charset="0"/>
              </a:rPr>
              <a:t>Tatsächlich konnte der Physiker Pellicori aus der STURP (Shroud of Turin Research Project)-Gruppe nachweisen, </a:t>
            </a:r>
          </a:p>
          <a:p>
            <a:pPr algn="just" eaLnBrk="1" hangingPunct="1">
              <a:lnSpc>
                <a:spcPct val="90000"/>
              </a:lnSpc>
            </a:pPr>
            <a:r>
              <a:rPr lang="de-DE" altLang="de-DE" sz="2800">
                <a:cs typeface="Times New Roman" panose="02020603050405020304" pitchFamily="18" charset="0"/>
              </a:rPr>
              <a:t>daß Schweiß mit Öl, Aloe und Myrrhe bei maßvoller Erwärmung eine Verfärbung von Leinwand wie bei fortgeschrittener Alterung bewirkt. Da das Turiner Tuchbild einen Alterungsprozeß voraussetzt, muß es sich nach Pellicori erst allmählich 'entwickelt' haben. Die Erwärmung sollte experimentell den Faktor Zeit beschleunigen. Den Eigenschaften des Turiner Tuchbildes kam er bisher am nächsten </a:t>
            </a:r>
          </a:p>
        </p:txBody>
      </p:sp>
    </p:spTree>
  </p:cSld>
  <p:clrMapOvr>
    <a:masterClrMapping/>
  </p:clrMapOvr>
  <p:transition>
    <p:pull dir="u"/>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a:extLst>
              <a:ext uri="{FF2B5EF4-FFF2-40B4-BE49-F238E27FC236}">
                <a16:creationId xmlns:a16="http://schemas.microsoft.com/office/drawing/2014/main" id="{28E50B77-177B-4F58-915A-2C474C33CD47}"/>
              </a:ext>
            </a:extLst>
          </p:cNvPr>
          <p:cNvSpPr>
            <a:spLocks noGrp="1" noChangeArrowheads="1"/>
          </p:cNvSpPr>
          <p:nvPr>
            <p:ph type="title"/>
          </p:nvPr>
        </p:nvSpPr>
        <p:spPr/>
        <p:txBody>
          <a:bodyPr/>
          <a:lstStyle/>
          <a:p>
            <a:pPr eaLnBrk="1" hangingPunct="1"/>
            <a:r>
              <a:rPr lang="de-DE" altLang="de-DE"/>
              <a:t>Balsamierung als Erklärung?</a:t>
            </a:r>
          </a:p>
        </p:txBody>
      </p:sp>
      <p:sp>
        <p:nvSpPr>
          <p:cNvPr id="282627" name="Rectangle 3">
            <a:extLst>
              <a:ext uri="{FF2B5EF4-FFF2-40B4-BE49-F238E27FC236}">
                <a16:creationId xmlns:a16="http://schemas.microsoft.com/office/drawing/2014/main" id="{9B65CB51-38C7-4070-9276-8A8E7AFDD949}"/>
              </a:ext>
            </a:extLst>
          </p:cNvPr>
          <p:cNvSpPr>
            <a:spLocks noGrp="1" noChangeArrowheads="1"/>
          </p:cNvSpPr>
          <p:nvPr>
            <p:ph type="body" idx="1"/>
          </p:nvPr>
        </p:nvSpPr>
        <p:spPr/>
        <p:txBody>
          <a:bodyPr/>
          <a:lstStyle/>
          <a:p>
            <a:pPr eaLnBrk="1" hangingPunct="1"/>
            <a:r>
              <a:rPr lang="de-DE" altLang="de-DE" b="1">
                <a:latin typeface="Garamond" panose="02020404030301010803" pitchFamily="18" charset="0"/>
                <a:cs typeface="Times New Roman" panose="02020603050405020304" pitchFamily="18" charset="0"/>
              </a:rPr>
              <a:t>Die Experimente mit Aloe und Myrrhe, die Vignon mit Hilfe des Chemikers Rene Colsons an sich selbst durchführte, blieben jedoch teilweise unzufriedenstellend, da die so erzielten Abdrücke recht verschwommen und verzerrt waren, wie ein vergleichbarer Abdruck von Prof. Judica‑Cordiglia zeigt.</a:t>
            </a:r>
            <a:r>
              <a:rPr lang="de-DE" altLang="de-DE"/>
              <a:t> </a:t>
            </a:r>
          </a:p>
          <a:p>
            <a:pPr eaLnBrk="1" hangingPunct="1"/>
            <a:endParaRPr lang="de-DE" altLang="de-DE"/>
          </a:p>
        </p:txBody>
      </p:sp>
    </p:spTree>
  </p:cSld>
  <p:clrMapOvr>
    <a:masterClrMapping/>
  </p:clrMapOvr>
  <p:transition>
    <p:pull dir="u"/>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35B6BF5C-F12B-4045-B918-D15352B11278}"/>
              </a:ext>
            </a:extLst>
          </p:cNvPr>
          <p:cNvSpPr>
            <a:spLocks noGrp="1" noChangeArrowheads="1"/>
          </p:cNvSpPr>
          <p:nvPr>
            <p:ph type="title"/>
          </p:nvPr>
        </p:nvSpPr>
        <p:spPr/>
        <p:txBody>
          <a:bodyPr/>
          <a:lstStyle/>
          <a:p>
            <a:pPr eaLnBrk="1" hangingPunct="1"/>
            <a:r>
              <a:rPr lang="de-DE" altLang="de-DE"/>
              <a:t>Falsche Theorie: Camera obscura</a:t>
            </a:r>
          </a:p>
        </p:txBody>
      </p:sp>
      <p:sp>
        <p:nvSpPr>
          <p:cNvPr id="283651" name="Rectangle 3">
            <a:extLst>
              <a:ext uri="{FF2B5EF4-FFF2-40B4-BE49-F238E27FC236}">
                <a16:creationId xmlns:a16="http://schemas.microsoft.com/office/drawing/2014/main" id="{6B69ADE8-60B4-49D2-9194-4F4DAB1DE9E1}"/>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In einem Versuch mit einem Kristall als Linse, einer camera obscura, einer Leiche und dem Leinentuch als Film entstand ebenfalls eine strohgelbe Verfärbung der oberen Leinenfasern, ein fotographisches Negativ, das nur aus einer Entfernung von mindestens 2 Metern erkennbar ist und nach Fotographie ein unverwechselbares, perfekt realistisches 'Positiv' der Leiche mit dreidimensionaler Tiefe; es wurden keine Farben oder Flecken und kein direkter Auftrag benötigt und das so entstandene Bild war Veränderungen durch Hitze, Wasser oder chemische Einflüsse gegenüber relativ resistent</a:t>
            </a:r>
            <a:r>
              <a:rPr lang="de-DE" altLang="de-DE" sz="2800"/>
              <a:t> </a:t>
            </a:r>
          </a:p>
        </p:txBody>
      </p:sp>
    </p:spTree>
  </p:cSld>
  <p:clrMapOvr>
    <a:masterClrMapping/>
  </p:clrMapOvr>
  <p:transition>
    <p:pull dir="u"/>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B4B3427F-BAF9-4B85-AE27-217E5EB3BC46}"/>
              </a:ext>
            </a:extLst>
          </p:cNvPr>
          <p:cNvSpPr>
            <a:spLocks noGrp="1" noChangeArrowheads="1"/>
          </p:cNvSpPr>
          <p:nvPr>
            <p:ph type="title"/>
          </p:nvPr>
        </p:nvSpPr>
        <p:spPr/>
        <p:txBody>
          <a:bodyPr/>
          <a:lstStyle/>
          <a:p>
            <a:pPr eaLnBrk="1" hangingPunct="1"/>
            <a:r>
              <a:rPr lang="de-DE" altLang="de-DE"/>
              <a:t>Falsche Theorie: Camera obscura</a:t>
            </a:r>
          </a:p>
        </p:txBody>
      </p:sp>
      <p:sp>
        <p:nvSpPr>
          <p:cNvPr id="284675" name="Rectangle 3">
            <a:extLst>
              <a:ext uri="{FF2B5EF4-FFF2-40B4-BE49-F238E27FC236}">
                <a16:creationId xmlns:a16="http://schemas.microsoft.com/office/drawing/2014/main" id="{D5971EF2-B6EE-4658-9041-61C2BC3E610C}"/>
              </a:ext>
            </a:extLst>
          </p:cNvPr>
          <p:cNvSpPr>
            <a:spLocks noGrp="1" noChangeArrowheads="1"/>
          </p:cNvSpPr>
          <p:nvPr>
            <p:ph type="body" idx="1"/>
          </p:nvPr>
        </p:nvSpPr>
        <p:spPr/>
        <p:txBody>
          <a:bodyPr/>
          <a:lstStyle/>
          <a:p>
            <a:pPr algn="just" eaLnBrk="1" hangingPunct="1">
              <a:lnSpc>
                <a:spcPct val="90000"/>
              </a:lnSpc>
            </a:pPr>
            <a:r>
              <a:rPr lang="de-DE" altLang="de-DE" sz="2400">
                <a:cs typeface="Times New Roman" panose="02020603050405020304" pitchFamily="18" charset="0"/>
              </a:rPr>
              <a:t>Bei einer Camera obscura müßte die Leiche mehrere (4-6) Tage das Sonnenlicht reflektieren, was diese hätte längst halb verwesen lassen; außerdem wäre ein solches Vorgehen ein radikaler Verstoß gegen religiöse Tabus des Mittelalters gewesen und die eintretende Leichenstarre hätte nie den Eindruck einer liegenden Figur aufrechterhalten. Außerdem wären die Blutflecken kaum über die erforderliche Brennweite von 2x15 Metern auf das Grabtuch übertragen worden; das GvT enthält außerdem reales Blut! Schließlich wäre das entsprechende Positiv auch erst 500 Jahre später sichtbar/bekannt geworden und damit der eigentliche Effekt nicht erreicht worden - und warum sollte das Wissen um diese Technik nur ein einziges Mal genutzt und dann wieder völlig vergessen worden sein? </a:t>
            </a:r>
          </a:p>
        </p:txBody>
      </p:sp>
    </p:spTree>
  </p:cSld>
  <p:clrMapOvr>
    <a:masterClrMapping/>
  </p:clrMapOvr>
  <p:transition>
    <p:pull dir="u"/>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3B1E8623-4519-4DB0-B6D4-4FC21B6D05AD}"/>
              </a:ext>
            </a:extLst>
          </p:cNvPr>
          <p:cNvSpPr>
            <a:spLocks noGrp="1" noChangeArrowheads="1"/>
          </p:cNvSpPr>
          <p:nvPr>
            <p:ph type="title"/>
          </p:nvPr>
        </p:nvSpPr>
        <p:spPr/>
        <p:txBody>
          <a:bodyPr/>
          <a:lstStyle/>
          <a:p>
            <a:pPr eaLnBrk="1" hangingPunct="1"/>
            <a:r>
              <a:rPr lang="de-DE" altLang="de-DE"/>
              <a:t>Energetische Entstehungstheorie</a:t>
            </a:r>
          </a:p>
        </p:txBody>
      </p:sp>
      <p:sp>
        <p:nvSpPr>
          <p:cNvPr id="285699" name="Rectangle 3">
            <a:extLst>
              <a:ext uri="{FF2B5EF4-FFF2-40B4-BE49-F238E27FC236}">
                <a16:creationId xmlns:a16="http://schemas.microsoft.com/office/drawing/2014/main" id="{5732C37C-C858-4030-8B33-DC7A2A046348}"/>
              </a:ext>
            </a:extLst>
          </p:cNvPr>
          <p:cNvSpPr>
            <a:spLocks noGrp="1" noChangeArrowheads="1"/>
          </p:cNvSpPr>
          <p:nvPr>
            <p:ph type="body" idx="1"/>
          </p:nvPr>
        </p:nvSpPr>
        <p:spPr/>
        <p:txBody>
          <a:bodyPr/>
          <a:lstStyle/>
          <a:p>
            <a:pPr eaLnBrk="1" hangingPunct="1"/>
            <a:endParaRPr lang="de-DE" altLang="de-DE">
              <a:cs typeface="Times New Roman" panose="02020603050405020304" pitchFamily="18" charset="0"/>
            </a:endParaRPr>
          </a:p>
          <a:p>
            <a:pPr eaLnBrk="1" hangingPunct="1"/>
            <a:r>
              <a:rPr lang="de-DE" altLang="de-DE">
                <a:cs typeface="Times New Roman" panose="02020603050405020304" pitchFamily="18" charset="0"/>
              </a:rPr>
              <a:t>Die 3-D-Analyse des Tuches zeigt eine perfekte Reliefbildung, was die Vermutung nahelegt, daß das Bildnis durch etwas erzeugt wurde, das ein ähnliches optisches Verhalten wie Licht besaß</a:t>
            </a:r>
          </a:p>
          <a:p>
            <a:pPr eaLnBrk="1" hangingPunct="1"/>
            <a:endParaRPr lang="de-DE" altLang="de-DE">
              <a:cs typeface="Times New Roman" panose="02020603050405020304" pitchFamily="18" charset="0"/>
            </a:endParaRPr>
          </a:p>
          <a:p>
            <a:pPr eaLnBrk="1" hangingPunct="1"/>
            <a:endParaRPr lang="de-DE" altLang="de-DE">
              <a:cs typeface="Times New Roman" panose="02020603050405020304" pitchFamily="18" charset="0"/>
            </a:endParaRPr>
          </a:p>
        </p:txBody>
      </p:sp>
    </p:spTree>
  </p:cSld>
  <p:clrMapOvr>
    <a:masterClrMapping/>
  </p:clrMapOvr>
  <p:transition>
    <p:pull dir="u"/>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el 1">
            <a:extLst>
              <a:ext uri="{FF2B5EF4-FFF2-40B4-BE49-F238E27FC236}">
                <a16:creationId xmlns:a16="http://schemas.microsoft.com/office/drawing/2014/main" id="{073723D9-85D2-4521-AE70-512B70C2B2B8}"/>
              </a:ext>
            </a:extLst>
          </p:cNvPr>
          <p:cNvSpPr>
            <a:spLocks noGrp="1" noChangeArrowheads="1"/>
          </p:cNvSpPr>
          <p:nvPr>
            <p:ph type="title"/>
          </p:nvPr>
        </p:nvSpPr>
        <p:spPr/>
        <p:txBody>
          <a:bodyPr/>
          <a:lstStyle/>
          <a:p>
            <a:r>
              <a:rPr lang="de-DE" altLang="de-DE"/>
              <a:t>Energetische Entstehungstheorie</a:t>
            </a:r>
          </a:p>
        </p:txBody>
      </p:sp>
      <p:sp>
        <p:nvSpPr>
          <p:cNvPr id="286723" name="Inhaltsplatzhalter 2">
            <a:extLst>
              <a:ext uri="{FF2B5EF4-FFF2-40B4-BE49-F238E27FC236}">
                <a16:creationId xmlns:a16="http://schemas.microsoft.com/office/drawing/2014/main" id="{3D99A46B-AD6C-4270-8689-19B69175B3CA}"/>
              </a:ext>
            </a:extLst>
          </p:cNvPr>
          <p:cNvSpPr>
            <a:spLocks noGrp="1" noChangeArrowheads="1"/>
          </p:cNvSpPr>
          <p:nvPr>
            <p:ph idx="1"/>
          </p:nvPr>
        </p:nvSpPr>
        <p:spPr/>
        <p:txBody>
          <a:bodyPr/>
          <a:lstStyle/>
          <a:p>
            <a:r>
              <a:rPr lang="de-DE" altLang="de-DE" sz="2400"/>
              <a:t>Die mikroskopische Untersuchung der «Verfärbung» des Tuches hat ergeben, dass an den oberen Rändern der Webeketten sich winzige dunkle «Kügelchen» gebildet hatten. Alle Versuche scheiterten, solche «Kügelchen» mit chemischen Lösungsmitteln aufzulösen. Es hat sich herausgestellt, dass diese «Kügelchen» von versengten Fasern herrühren.</a:t>
            </a:r>
          </a:p>
          <a:p>
            <a:r>
              <a:rPr lang="de-DE" altLang="de-DE" sz="2400"/>
              <a:t>Dies hat zu der weiteren Erkenntnis geführt, dass das Abbild seine Entstehung, wie der amerikanische Raumfahrtforscher Jackson es 1978 formulierte, einer «thermischen Verfärbung» verdankt. </a:t>
            </a:r>
          </a:p>
        </p:txBody>
      </p:sp>
    </p:spTree>
  </p:cSld>
  <p:clrMapOvr>
    <a:masterClrMapping/>
  </p:clrMapOvr>
  <p:transition>
    <p:pull dir="u"/>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el 1">
            <a:extLst>
              <a:ext uri="{FF2B5EF4-FFF2-40B4-BE49-F238E27FC236}">
                <a16:creationId xmlns:a16="http://schemas.microsoft.com/office/drawing/2014/main" id="{0BB62678-6551-4C27-A3E6-6DC9F2A03731}"/>
              </a:ext>
            </a:extLst>
          </p:cNvPr>
          <p:cNvSpPr>
            <a:spLocks noGrp="1" noChangeArrowheads="1"/>
          </p:cNvSpPr>
          <p:nvPr>
            <p:ph type="title"/>
          </p:nvPr>
        </p:nvSpPr>
        <p:spPr/>
        <p:txBody>
          <a:bodyPr/>
          <a:lstStyle/>
          <a:p>
            <a:r>
              <a:rPr lang="de-DE" altLang="de-DE"/>
              <a:t>Energetische Entstehungstheorie</a:t>
            </a:r>
          </a:p>
        </p:txBody>
      </p:sp>
      <p:sp>
        <p:nvSpPr>
          <p:cNvPr id="287747" name="Inhaltsplatzhalter 2">
            <a:extLst>
              <a:ext uri="{FF2B5EF4-FFF2-40B4-BE49-F238E27FC236}">
                <a16:creationId xmlns:a16="http://schemas.microsoft.com/office/drawing/2014/main" id="{C7024DAE-500D-4E6B-90E3-29DABFAA47AB}"/>
              </a:ext>
            </a:extLst>
          </p:cNvPr>
          <p:cNvSpPr>
            <a:spLocks noGrp="1" noChangeArrowheads="1"/>
          </p:cNvSpPr>
          <p:nvPr>
            <p:ph idx="1"/>
          </p:nvPr>
        </p:nvSpPr>
        <p:spPr/>
        <p:txBody>
          <a:bodyPr/>
          <a:lstStyle/>
          <a:p>
            <a:r>
              <a:rPr lang="de-DE" altLang="de-DE" sz="2400"/>
              <a:t>Für die Bestätigung dieser These wurden plötzlich die Brandspuren auf dem Tuch wichtig, die durch den Brand in Chamb&amp;y 1532 entstanden waren. Es stellte sich heraus, dass an den Rändern der Brandspuren keinerlei Veränderungen an der ursprünglichen Verfärbung des Tuches entstanden waren. Jede chemische Farbe hätte sich jedoch bei solcher Erhitzung verändert. Auch das Löschwasser vermochte der «Farbe» des Tuches nichts anzuhaben. Diese «Farbe» stellte sich als von gleicherArt heraus wie die Brandspuren. Die gleiche Wellenlänge der «Farbe» der Brandspuren und des Abbildes konnte mit Hilfe des Spektrographen nachgewiesen werden (Waldstein 44).</a:t>
            </a:r>
          </a:p>
        </p:txBody>
      </p:sp>
    </p:spTree>
  </p:cSld>
  <p:clrMapOvr>
    <a:masterClrMapping/>
  </p:clrMapOvr>
  <p:transition>
    <p:pull dir="u"/>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Titel 1">
            <a:extLst>
              <a:ext uri="{FF2B5EF4-FFF2-40B4-BE49-F238E27FC236}">
                <a16:creationId xmlns:a16="http://schemas.microsoft.com/office/drawing/2014/main" id="{F876BD53-E12A-4D59-A894-39A8DABE0017}"/>
              </a:ext>
            </a:extLst>
          </p:cNvPr>
          <p:cNvSpPr>
            <a:spLocks noGrp="1" noChangeArrowheads="1"/>
          </p:cNvSpPr>
          <p:nvPr>
            <p:ph type="title"/>
          </p:nvPr>
        </p:nvSpPr>
        <p:spPr/>
        <p:txBody>
          <a:bodyPr/>
          <a:lstStyle/>
          <a:p>
            <a:r>
              <a:rPr lang="de-DE" altLang="de-DE" sz="2400"/>
              <a:t>Mikroskopische Aufnahme einer Bildfaser. Die Bildsubstanz ist ein dünner gelber Belag auf Teilen der Faser (von ca. 10 mikrom. Durchmesser) bei unverändertem Faserkern </a:t>
            </a:r>
            <a:r>
              <a:rPr lang="de-DE" altLang="de-DE" sz="1200"/>
              <a:t>(HF 41-42)</a:t>
            </a:r>
            <a:br>
              <a:rPr lang="de-DE" altLang="de-DE" sz="2400"/>
            </a:br>
            <a:endParaRPr lang="de-DE" altLang="de-DE" sz="2400"/>
          </a:p>
        </p:txBody>
      </p:sp>
      <p:pic>
        <p:nvPicPr>
          <p:cNvPr id="288771" name="Picture">
            <a:extLst>
              <a:ext uri="{FF2B5EF4-FFF2-40B4-BE49-F238E27FC236}">
                <a16:creationId xmlns:a16="http://schemas.microsoft.com/office/drawing/2014/main" id="{CE0CAAA6-8799-480B-8B96-07808D8ACA3E}"/>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63713" y="1844675"/>
            <a:ext cx="6121400" cy="4537075"/>
          </a:xfrm>
        </p:spPr>
      </p:pic>
    </p:spTree>
  </p:cSld>
  <p:clrMapOvr>
    <a:masterClrMapping/>
  </p:clrMapOvr>
  <p:transition>
    <p:pull dir="u"/>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itel 1">
            <a:extLst>
              <a:ext uri="{FF2B5EF4-FFF2-40B4-BE49-F238E27FC236}">
                <a16:creationId xmlns:a16="http://schemas.microsoft.com/office/drawing/2014/main" id="{C8E3CDAA-276D-47DB-BC17-A4AEA2EDDB76}"/>
              </a:ext>
            </a:extLst>
          </p:cNvPr>
          <p:cNvSpPr>
            <a:spLocks noGrp="1" noChangeArrowheads="1"/>
          </p:cNvSpPr>
          <p:nvPr>
            <p:ph type="title"/>
          </p:nvPr>
        </p:nvSpPr>
        <p:spPr/>
        <p:txBody>
          <a:bodyPr/>
          <a:lstStyle/>
          <a:p>
            <a:r>
              <a:rPr lang="de-DE" altLang="de-DE"/>
              <a:t>Faserveränderungen</a:t>
            </a:r>
          </a:p>
        </p:txBody>
      </p:sp>
      <p:sp>
        <p:nvSpPr>
          <p:cNvPr id="289795" name="Inhaltsplatzhalter 2">
            <a:extLst>
              <a:ext uri="{FF2B5EF4-FFF2-40B4-BE49-F238E27FC236}">
                <a16:creationId xmlns:a16="http://schemas.microsoft.com/office/drawing/2014/main" id="{44B7878C-15A4-4E1C-A844-159EEE6646F0}"/>
              </a:ext>
            </a:extLst>
          </p:cNvPr>
          <p:cNvSpPr>
            <a:spLocks noGrp="1" noChangeArrowheads="1"/>
          </p:cNvSpPr>
          <p:nvPr>
            <p:ph idx="1"/>
          </p:nvPr>
        </p:nvSpPr>
        <p:spPr/>
        <p:txBody>
          <a:bodyPr/>
          <a:lstStyle/>
          <a:p>
            <a:r>
              <a:rPr lang="de-DE" altLang="de-DE"/>
              <a:t>Es sind nur einzelne Fasern verfärbt, während unmittelbar danebenliegende Fasern völlig farbfrei sind.</a:t>
            </a:r>
          </a:p>
          <a:p>
            <a:r>
              <a:rPr lang="de-DE" altLang="de-DE"/>
              <a:t>Die bräunlichen Fasern sind rundherum verfärbt (HF 43)</a:t>
            </a:r>
          </a:p>
        </p:txBody>
      </p:sp>
    </p:spTree>
  </p:cSld>
  <p:clrMapOvr>
    <a:masterClrMapping/>
  </p:clrMapOvr>
  <p:transition>
    <p:pull dir="u"/>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el 1">
            <a:extLst>
              <a:ext uri="{FF2B5EF4-FFF2-40B4-BE49-F238E27FC236}">
                <a16:creationId xmlns:a16="http://schemas.microsoft.com/office/drawing/2014/main" id="{80A8AB36-7DC6-4799-911D-81836A45A5C8}"/>
              </a:ext>
            </a:extLst>
          </p:cNvPr>
          <p:cNvSpPr>
            <a:spLocks noGrp="1" noChangeArrowheads="1"/>
          </p:cNvSpPr>
          <p:nvPr>
            <p:ph type="title"/>
          </p:nvPr>
        </p:nvSpPr>
        <p:spPr/>
        <p:txBody>
          <a:bodyPr/>
          <a:lstStyle/>
          <a:p>
            <a:r>
              <a:rPr lang="de-DE" altLang="de-DE"/>
              <a:t>Energetische Auflösung des Körpers bei der Auferstehung</a:t>
            </a:r>
          </a:p>
        </p:txBody>
      </p:sp>
      <p:sp>
        <p:nvSpPr>
          <p:cNvPr id="290819" name="Inhaltsplatzhalter 2">
            <a:extLst>
              <a:ext uri="{FF2B5EF4-FFF2-40B4-BE49-F238E27FC236}">
                <a16:creationId xmlns:a16="http://schemas.microsoft.com/office/drawing/2014/main" id="{C4CBDE59-9DA1-4BD0-A845-F1624AAD6658}"/>
              </a:ext>
            </a:extLst>
          </p:cNvPr>
          <p:cNvSpPr>
            <a:spLocks noGrp="1" noChangeArrowheads="1"/>
          </p:cNvSpPr>
          <p:nvPr>
            <p:ph idx="1"/>
          </p:nvPr>
        </p:nvSpPr>
        <p:spPr/>
        <p:txBody>
          <a:bodyPr/>
          <a:lstStyle/>
          <a:p>
            <a:r>
              <a:rPr lang="de-DE" altLang="de-DE"/>
              <a:t>Beim Abbild handelt es sich nicht um einen Kontaktabdruck. Es sind Details von Körperstellen zu erkennen, an denen das Tuch einen Abstand von bis zu 5 cm vom Körper gehabt haben musste. Diffusionsprozesse (durch Moleküle, die vom Körper aufsteigen) alleine scheiden aus, da dadurch kein Bild in dieser fotografischen Schärfe entstanden sein konnte.</a:t>
            </a:r>
          </a:p>
          <a:p>
            <a:endParaRPr lang="de-DE" altLang="de-DE"/>
          </a:p>
          <a:p>
            <a:r>
              <a:rPr lang="de-DE" altLang="de-DE"/>
              <a:t>41</a:t>
            </a:r>
          </a:p>
          <a:p>
            <a:endParaRPr lang="de-DE" altLang="de-DE"/>
          </a:p>
        </p:txBody>
      </p:sp>
    </p:spTree>
  </p:cSld>
  <p:clrMapOvr>
    <a:masterClrMapping/>
  </p:clrMapOvr>
  <p:transition>
    <p:pull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el 1">
            <a:extLst>
              <a:ext uri="{FF2B5EF4-FFF2-40B4-BE49-F238E27FC236}">
                <a16:creationId xmlns:a16="http://schemas.microsoft.com/office/drawing/2014/main" id="{37D56350-513E-49B9-AAF6-DC09E8F6B9BA}"/>
              </a:ext>
            </a:extLst>
          </p:cNvPr>
          <p:cNvSpPr>
            <a:spLocks noGrp="1" noChangeArrowheads="1"/>
          </p:cNvSpPr>
          <p:nvPr>
            <p:ph type="title"/>
          </p:nvPr>
        </p:nvSpPr>
        <p:spPr/>
        <p:txBody>
          <a:bodyPr/>
          <a:lstStyle/>
          <a:p>
            <a:r>
              <a:rPr lang="de-DE" altLang="de-DE" sz="2400" i="1"/>
              <a:t>Detailansicht des Kindergesichts des "Mannes auf dem Tuch". | Copyright/Quelle: Polizei Rom</a:t>
            </a:r>
            <a:endParaRPr lang="de-DE" altLang="de-DE" sz="2400"/>
          </a:p>
        </p:txBody>
      </p:sp>
      <p:pic>
        <p:nvPicPr>
          <p:cNvPr id="24579" name="Inhaltsplatzhalter 3" descr="https://images-blogger-opensocial.googleusercontent.com/gadgets/proxy?url=http%3A%2F%2F4.bp.blogspot.com%2F-bWQitOIYhw0%2FVUkxmAHq65I%2FAAAAAAABL7I%2F-u0TeccUVD4%2Fs1600%2F00387.jpg&amp;container=blogger&amp;gadget=a&amp;rewriteMime=image%2F*">
            <a:extLst>
              <a:ext uri="{FF2B5EF4-FFF2-40B4-BE49-F238E27FC236}">
                <a16:creationId xmlns:a16="http://schemas.microsoft.com/office/drawing/2014/main" id="{FB98AAAA-A527-4082-B746-33759EC6FBDC}"/>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57500" y="1600200"/>
            <a:ext cx="4495800" cy="4495800"/>
          </a:xfrm>
        </p:spPr>
      </p:pic>
    </p:spTree>
  </p:cSld>
  <p:clrMapOvr>
    <a:masterClrMapping/>
  </p:clrMapOvr>
  <p:transition>
    <p:pull dir="u"/>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Titel 1">
            <a:extLst>
              <a:ext uri="{FF2B5EF4-FFF2-40B4-BE49-F238E27FC236}">
                <a16:creationId xmlns:a16="http://schemas.microsoft.com/office/drawing/2014/main" id="{5A6041C4-3AAD-4912-8B3B-2C6E78FCDBEE}"/>
              </a:ext>
            </a:extLst>
          </p:cNvPr>
          <p:cNvSpPr>
            <a:spLocks noGrp="1" noChangeArrowheads="1"/>
          </p:cNvSpPr>
          <p:nvPr>
            <p:ph type="title"/>
          </p:nvPr>
        </p:nvSpPr>
        <p:spPr/>
        <p:txBody>
          <a:bodyPr/>
          <a:lstStyle/>
          <a:p>
            <a:r>
              <a:rPr lang="de-DE" altLang="de-DE"/>
              <a:t>Energetische Auflösung des Körpers bei der Auferstehung</a:t>
            </a:r>
          </a:p>
        </p:txBody>
      </p:sp>
      <p:sp>
        <p:nvSpPr>
          <p:cNvPr id="291843" name="Inhaltsplatzhalter 2">
            <a:extLst>
              <a:ext uri="{FF2B5EF4-FFF2-40B4-BE49-F238E27FC236}">
                <a16:creationId xmlns:a16="http://schemas.microsoft.com/office/drawing/2014/main" id="{8192397F-025B-4F43-997C-70A35E31BB66}"/>
              </a:ext>
            </a:extLst>
          </p:cNvPr>
          <p:cNvSpPr>
            <a:spLocks noGrp="1" noChangeArrowheads="1"/>
          </p:cNvSpPr>
          <p:nvPr>
            <p:ph idx="1"/>
          </p:nvPr>
        </p:nvSpPr>
        <p:spPr/>
        <p:txBody>
          <a:bodyPr/>
          <a:lstStyle/>
          <a:p>
            <a:r>
              <a:rPr lang="de-DE" altLang="de-DE"/>
              <a:t>Es besteht ein breiter Konsens unter Grabtuchforschern, dass die Entstehung des Abbildes etwas mit Energie zu tun hat. Geht man von einem toten, also kalten Körper aus, so gibt es keinen bekannten Prozess, der die Entwicklung eines derartigen Bildes erklären würde. Wo soll in diesem Fall die Energie für die Entstehung eines Bildes mit einer so hohen Auflösung herkommen?</a:t>
            </a:r>
          </a:p>
        </p:txBody>
      </p:sp>
    </p:spTree>
  </p:cSld>
  <p:clrMapOvr>
    <a:masterClrMapping/>
  </p:clrMapOvr>
  <p:transition>
    <p:pull dir="u"/>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itel 1">
            <a:extLst>
              <a:ext uri="{FF2B5EF4-FFF2-40B4-BE49-F238E27FC236}">
                <a16:creationId xmlns:a16="http://schemas.microsoft.com/office/drawing/2014/main" id="{C79ACAD7-6F3B-4BF3-89C0-AD1A62D3038F}"/>
              </a:ext>
            </a:extLst>
          </p:cNvPr>
          <p:cNvSpPr>
            <a:spLocks noGrp="1" noChangeArrowheads="1"/>
          </p:cNvSpPr>
          <p:nvPr>
            <p:ph type="title"/>
          </p:nvPr>
        </p:nvSpPr>
        <p:spPr/>
        <p:txBody>
          <a:bodyPr/>
          <a:lstStyle/>
          <a:p>
            <a:r>
              <a:rPr lang="de-DE" altLang="de-DE"/>
              <a:t>Energetische Auflösung des Körpers bei der Auferstehung</a:t>
            </a:r>
          </a:p>
        </p:txBody>
      </p:sp>
      <p:sp>
        <p:nvSpPr>
          <p:cNvPr id="292867" name="Inhaltsplatzhalter 2">
            <a:extLst>
              <a:ext uri="{FF2B5EF4-FFF2-40B4-BE49-F238E27FC236}">
                <a16:creationId xmlns:a16="http://schemas.microsoft.com/office/drawing/2014/main" id="{AEBCE1BF-E775-41FB-94E6-75ECE71D0B17}"/>
              </a:ext>
            </a:extLst>
          </p:cNvPr>
          <p:cNvSpPr>
            <a:spLocks noGrp="1" noChangeArrowheads="1"/>
          </p:cNvSpPr>
          <p:nvPr>
            <p:ph idx="1"/>
          </p:nvPr>
        </p:nvSpPr>
        <p:spPr/>
        <p:txBody>
          <a:bodyPr/>
          <a:lstStyle/>
          <a:p>
            <a:r>
              <a:rPr lang="de-DE" altLang="de-DE" sz="4400"/>
              <a:t>Viele gläubige Menschen gehen daher von einem Lichtschwall („burst of energy") aus, der bei der Auferstehung freigesetzt wurde und das Abbild des Körpers in das Tuch eingebrannt hat.	r</a:t>
            </a:r>
          </a:p>
          <a:p>
            <a:endParaRPr lang="de-DE" altLang="de-DE"/>
          </a:p>
        </p:txBody>
      </p:sp>
    </p:spTree>
  </p:cSld>
  <p:clrMapOvr>
    <a:masterClrMapping/>
  </p:clrMapOvr>
  <p:transition>
    <p:pull dir="u"/>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Titel 1">
            <a:extLst>
              <a:ext uri="{FF2B5EF4-FFF2-40B4-BE49-F238E27FC236}">
                <a16:creationId xmlns:a16="http://schemas.microsoft.com/office/drawing/2014/main" id="{8E24E200-1EFD-4AA2-A2CC-0A623BC351C8}"/>
              </a:ext>
            </a:extLst>
          </p:cNvPr>
          <p:cNvSpPr>
            <a:spLocks noGrp="1" noChangeArrowheads="1"/>
          </p:cNvSpPr>
          <p:nvPr>
            <p:ph type="title"/>
          </p:nvPr>
        </p:nvSpPr>
        <p:spPr/>
        <p:txBody>
          <a:bodyPr/>
          <a:lstStyle/>
          <a:p>
            <a:r>
              <a:rPr lang="de-DE" altLang="de-DE" sz="3200"/>
              <a:t>Örtlich begrenzte bzw. absorbierte Strahlung als Ursache der Bildentstehung</a:t>
            </a:r>
          </a:p>
        </p:txBody>
      </p:sp>
      <p:sp>
        <p:nvSpPr>
          <p:cNvPr id="293891" name="Inhaltsplatzhalter 2">
            <a:extLst>
              <a:ext uri="{FF2B5EF4-FFF2-40B4-BE49-F238E27FC236}">
                <a16:creationId xmlns:a16="http://schemas.microsoft.com/office/drawing/2014/main" id="{00149F32-76CA-43BE-B947-1506B67E2459}"/>
              </a:ext>
            </a:extLst>
          </p:cNvPr>
          <p:cNvSpPr>
            <a:spLocks noGrp="1" noChangeArrowheads="1"/>
          </p:cNvSpPr>
          <p:nvPr>
            <p:ph idx="1"/>
          </p:nvPr>
        </p:nvSpPr>
        <p:spPr/>
        <p:txBody>
          <a:bodyPr/>
          <a:lstStyle/>
          <a:p>
            <a:r>
              <a:rPr lang="de-DE" altLang="de-DE"/>
              <a:t>Die Strahlung muss örtlich begrenzt um den im Tuch liegenden Körper erfolgt sein (zum Beispiel durch Absorption in der Luft nach wenigen Millimetern), denn sonst hätte sich keine 3-D Information im Bild ergeben (GE 184)</a:t>
            </a:r>
          </a:p>
        </p:txBody>
      </p:sp>
    </p:spTree>
  </p:cSld>
  <p:clrMapOvr>
    <a:masterClrMapping/>
  </p:clrMapOvr>
  <p:transition>
    <p:pull dir="u"/>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itel 1">
            <a:extLst>
              <a:ext uri="{FF2B5EF4-FFF2-40B4-BE49-F238E27FC236}">
                <a16:creationId xmlns:a16="http://schemas.microsoft.com/office/drawing/2014/main" id="{9C1E6153-2778-4652-B87C-46189163F494}"/>
              </a:ext>
            </a:extLst>
          </p:cNvPr>
          <p:cNvSpPr>
            <a:spLocks noGrp="1" noChangeArrowheads="1"/>
          </p:cNvSpPr>
          <p:nvPr>
            <p:ph type="title"/>
          </p:nvPr>
        </p:nvSpPr>
        <p:spPr/>
        <p:txBody>
          <a:bodyPr/>
          <a:lstStyle/>
          <a:p>
            <a:r>
              <a:rPr lang="de-DE" altLang="de-DE"/>
              <a:t>Das Bild entstand im Moment der Auflösung des Körpers</a:t>
            </a:r>
          </a:p>
        </p:txBody>
      </p:sp>
      <p:sp>
        <p:nvSpPr>
          <p:cNvPr id="294915" name="Inhaltsplatzhalter 2">
            <a:extLst>
              <a:ext uri="{FF2B5EF4-FFF2-40B4-BE49-F238E27FC236}">
                <a16:creationId xmlns:a16="http://schemas.microsoft.com/office/drawing/2014/main" id="{B9BA0C89-BE4D-47F8-8BEA-3B9261EAD4BC}"/>
              </a:ext>
            </a:extLst>
          </p:cNvPr>
          <p:cNvSpPr>
            <a:spLocks noGrp="1" noChangeArrowheads="1"/>
          </p:cNvSpPr>
          <p:nvPr>
            <p:ph idx="1"/>
          </p:nvPr>
        </p:nvSpPr>
        <p:spPr/>
        <p:txBody>
          <a:bodyPr/>
          <a:lstStyle/>
          <a:p>
            <a:r>
              <a:rPr lang="de-DE" altLang="de-DE" sz="2800"/>
              <a:t>Da die seitlichen Teile des Körpers nicht abgebildet bzw. verschwommen sind, muss im Moment der Bildentstehung der Körper im Tuch sich aufgelöst haben und damit die Schwerkraft ein Zusammenfallen der beiden Tuchteile bewirkt haben, was die Gleichmäßigkeit der Abbildung im unten und oben liegenden Tuchteil bewirkt hat (bei noch im Tuch liegenden Körper war eine solche Gleichmäßigkeit der Abbildung nicht möglich) (GE 184-186)</a:t>
            </a:r>
          </a:p>
        </p:txBody>
      </p:sp>
    </p:spTree>
  </p:cSld>
  <p:clrMapOvr>
    <a:masterClrMapping/>
  </p:clrMapOvr>
  <p:transition>
    <p:pull dir="u"/>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itel 1">
            <a:extLst>
              <a:ext uri="{FF2B5EF4-FFF2-40B4-BE49-F238E27FC236}">
                <a16:creationId xmlns:a16="http://schemas.microsoft.com/office/drawing/2014/main" id="{86C1E19F-AB8C-418F-9DCC-48BD47D19033}"/>
              </a:ext>
            </a:extLst>
          </p:cNvPr>
          <p:cNvSpPr>
            <a:spLocks noGrp="1" noChangeArrowheads="1"/>
          </p:cNvSpPr>
          <p:nvPr>
            <p:ph type="title"/>
          </p:nvPr>
        </p:nvSpPr>
        <p:spPr/>
        <p:txBody>
          <a:bodyPr/>
          <a:lstStyle/>
          <a:p>
            <a:r>
              <a:rPr lang="de-DE" altLang="de-DE"/>
              <a:t>Das Bild entstand im Moment der Auflösung des Körpers</a:t>
            </a:r>
          </a:p>
        </p:txBody>
      </p:sp>
      <p:sp>
        <p:nvSpPr>
          <p:cNvPr id="295939" name="Inhaltsplatzhalter 2">
            <a:extLst>
              <a:ext uri="{FF2B5EF4-FFF2-40B4-BE49-F238E27FC236}">
                <a16:creationId xmlns:a16="http://schemas.microsoft.com/office/drawing/2014/main" id="{E4100F4F-29C7-4542-A9F3-289E117A09D1}"/>
              </a:ext>
            </a:extLst>
          </p:cNvPr>
          <p:cNvSpPr>
            <a:spLocks noGrp="1" noChangeArrowheads="1"/>
          </p:cNvSpPr>
          <p:nvPr>
            <p:ph idx="1"/>
          </p:nvPr>
        </p:nvSpPr>
        <p:spPr/>
        <p:txBody>
          <a:bodyPr/>
          <a:lstStyle/>
          <a:p>
            <a:r>
              <a:rPr lang="de-DE" altLang="de-DE"/>
              <a:t>Werner Bulst schreibt dazu:</a:t>
            </a:r>
          </a:p>
          <a:p>
            <a:r>
              <a:rPr lang="de-DE" altLang="de-DE"/>
              <a:t>"Mit Jackson können wir hypothetisch folgern, dass der im Tuch liegende Körper in Energie verwandelt wurde und im Hindurchgang durch das dabei zusammensinkende Tuch Strahlen, die die Bildspuren bewirkt haben,abgegeben hat" (GE 188)</a:t>
            </a:r>
          </a:p>
          <a:p>
            <a:endParaRPr lang="de-DE" altLang="de-DE"/>
          </a:p>
          <a:p>
            <a:endParaRPr lang="de-DE" altLang="de-DE"/>
          </a:p>
          <a:p>
            <a:endParaRPr lang="de-DE" altLang="de-DE"/>
          </a:p>
        </p:txBody>
      </p:sp>
    </p:spTree>
  </p:cSld>
  <p:clrMapOvr>
    <a:masterClrMapping/>
  </p:clrMapOvr>
  <p:transition>
    <p:pull dir="u"/>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itel 1">
            <a:extLst>
              <a:ext uri="{FF2B5EF4-FFF2-40B4-BE49-F238E27FC236}">
                <a16:creationId xmlns:a16="http://schemas.microsoft.com/office/drawing/2014/main" id="{894EB98F-B120-4697-99E7-D04EC13CC293}"/>
              </a:ext>
            </a:extLst>
          </p:cNvPr>
          <p:cNvSpPr>
            <a:spLocks noGrp="1" noChangeArrowheads="1"/>
          </p:cNvSpPr>
          <p:nvPr>
            <p:ph type="title"/>
          </p:nvPr>
        </p:nvSpPr>
        <p:spPr/>
        <p:txBody>
          <a:bodyPr/>
          <a:lstStyle/>
          <a:p>
            <a:r>
              <a:rPr lang="de-DE" altLang="de-DE"/>
              <a:t>Entstehung des Abbildes nur durch Laserstrahlung möglich</a:t>
            </a:r>
          </a:p>
        </p:txBody>
      </p:sp>
      <p:sp>
        <p:nvSpPr>
          <p:cNvPr id="296963" name="Inhaltsplatzhalter 2">
            <a:extLst>
              <a:ext uri="{FF2B5EF4-FFF2-40B4-BE49-F238E27FC236}">
                <a16:creationId xmlns:a16="http://schemas.microsoft.com/office/drawing/2014/main" id="{A42BAFBC-7B8E-4CA9-BBA6-750BB6CCF3FD}"/>
              </a:ext>
            </a:extLst>
          </p:cNvPr>
          <p:cNvSpPr>
            <a:spLocks noGrp="1" noChangeArrowheads="1"/>
          </p:cNvSpPr>
          <p:nvPr>
            <p:ph idx="1"/>
          </p:nvPr>
        </p:nvSpPr>
        <p:spPr/>
        <p:txBody>
          <a:bodyPr/>
          <a:lstStyle/>
          <a:p>
            <a:r>
              <a:rPr lang="de-DE" altLang="de-DE"/>
              <a:t>Die Seitenteile des Leichnams sind nicht abgebildet, sodass von einem senkrechten Strahlenverlauf nach oben und unten aus dem Körper heraus ausgegangen werden muss. Die einzige Strahlung jedoch, die eine senkrechte Ausrichtung hat, ist die Laserstrahlung. Alle anderen Strahlungen gehen von der Quelle aus in alle Richtungen.(GE 184)</a:t>
            </a:r>
          </a:p>
        </p:txBody>
      </p:sp>
    </p:spTree>
  </p:cSld>
  <p:clrMapOvr>
    <a:masterClrMapping/>
  </p:clrMapOvr>
  <p:transition>
    <p:pull dir="u"/>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FB46C510-5975-4BB2-A2B0-BB91AB0DB91C}"/>
              </a:ext>
            </a:extLst>
          </p:cNvPr>
          <p:cNvSpPr>
            <a:spLocks noGrp="1" noChangeArrowheads="1"/>
          </p:cNvSpPr>
          <p:nvPr>
            <p:ph type="title"/>
          </p:nvPr>
        </p:nvSpPr>
        <p:spPr/>
        <p:txBody>
          <a:bodyPr/>
          <a:lstStyle/>
          <a:p>
            <a:pPr eaLnBrk="1" hangingPunct="1"/>
            <a:r>
              <a:rPr lang="de-DE" altLang="de-DE"/>
              <a:t>Das GvT bestätigt die Auferstehung Jesu</a:t>
            </a:r>
          </a:p>
        </p:txBody>
      </p:sp>
      <p:sp>
        <p:nvSpPr>
          <p:cNvPr id="280579" name="Rectangle 3">
            <a:extLst>
              <a:ext uri="{FF2B5EF4-FFF2-40B4-BE49-F238E27FC236}">
                <a16:creationId xmlns:a16="http://schemas.microsoft.com/office/drawing/2014/main" id="{3098D714-B75C-466D-9238-7A2552A3FDAB}"/>
              </a:ext>
            </a:extLst>
          </p:cNvPr>
          <p:cNvSpPr>
            <a:spLocks noGrp="1" noChangeArrowheads="1"/>
          </p:cNvSpPr>
          <p:nvPr>
            <p:ph type="body" idx="1"/>
          </p:nvPr>
        </p:nvSpPr>
        <p:spPr/>
        <p:txBody>
          <a:bodyPr/>
          <a:lstStyle/>
          <a:p>
            <a:pPr eaLnBrk="1" hangingPunct="1">
              <a:defRPr/>
            </a:pPr>
            <a:r>
              <a:rPr lang="de-DE" altLang="de-DE" dirty="0">
                <a:cs typeface="Times New Roman" panose="02020603050405020304" pitchFamily="18" charset="0"/>
              </a:rPr>
              <a:t>Jesus hat also bei seiner Auferstehung seinen Körper in Energie um gewandelt, </a:t>
            </a:r>
          </a:p>
          <a:p>
            <a:pPr marL="0" indent="0" eaLnBrk="1" hangingPunct="1">
              <a:buFont typeface="Symbol" panose="05050102010706020507" pitchFamily="18" charset="2"/>
              <a:buNone/>
              <a:defRPr/>
            </a:pPr>
            <a:r>
              <a:rPr lang="de-DE" altLang="de-DE" dirty="0">
                <a:cs typeface="Times New Roman" panose="02020603050405020304" pitchFamily="18" charset="0"/>
              </a:rPr>
              <a:t>, was über eine Strahlungs-Theorie (</a:t>
            </a:r>
            <a:r>
              <a:rPr lang="de-DE" altLang="de-DE" dirty="0" err="1">
                <a:cs typeface="Times New Roman" panose="02020603050405020304" pitchFamily="18" charset="0"/>
              </a:rPr>
              <a:t>excimer</a:t>
            </a:r>
            <a:r>
              <a:rPr lang="de-DE" altLang="de-DE" dirty="0">
                <a:cs typeface="Times New Roman" panose="02020603050405020304" pitchFamily="18" charset="0"/>
              </a:rPr>
              <a:t>-Laser?) die fast fotographische Wiedergabe des Körperbildes auf dem Leichentuch und das leere Grab erklären könnte. </a:t>
            </a:r>
          </a:p>
          <a:p>
            <a:pPr eaLnBrk="1" hangingPunct="1">
              <a:defRPr/>
            </a:pPr>
            <a:r>
              <a:rPr lang="de-DE" altLang="de-DE" dirty="0">
                <a:cs typeface="Times New Roman" panose="02020603050405020304" pitchFamily="18" charset="0"/>
              </a:rPr>
              <a:t>Nur die Auferstehung Jesu kann der Grund gewesen sein, dieses Grabtuch gegen jüdisches Denken aufzubewahren</a:t>
            </a:r>
          </a:p>
        </p:txBody>
      </p:sp>
    </p:spTree>
  </p:cSld>
  <p:clrMapOvr>
    <a:masterClrMapping/>
  </p:clrMapOvr>
  <p:transition>
    <p:pull dir="u"/>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id="{7AE565BF-6B11-4D00-8F84-5BE01F5D6047}"/>
              </a:ext>
            </a:extLst>
          </p:cNvPr>
          <p:cNvSpPr>
            <a:spLocks noGrp="1" noChangeArrowheads="1"/>
          </p:cNvSpPr>
          <p:nvPr>
            <p:ph type="title"/>
          </p:nvPr>
        </p:nvSpPr>
        <p:spPr/>
        <p:txBody>
          <a:bodyPr/>
          <a:lstStyle/>
          <a:p>
            <a:pPr eaLnBrk="1" hangingPunct="1"/>
            <a:r>
              <a:rPr lang="de-DE" altLang="de-DE"/>
              <a:t>Licht-Emission des Körpers?</a:t>
            </a:r>
          </a:p>
        </p:txBody>
      </p:sp>
      <p:sp>
        <p:nvSpPr>
          <p:cNvPr id="299011" name="Rectangle 3">
            <a:extLst>
              <a:ext uri="{FF2B5EF4-FFF2-40B4-BE49-F238E27FC236}">
                <a16:creationId xmlns:a16="http://schemas.microsoft.com/office/drawing/2014/main" id="{3E758F9E-94F7-4C20-BD6C-88FB5D03A9B3}"/>
              </a:ext>
            </a:extLst>
          </p:cNvPr>
          <p:cNvSpPr>
            <a:spLocks noGrp="1" noChangeArrowheads="1"/>
          </p:cNvSpPr>
          <p:nvPr>
            <p:ph type="body" idx="1"/>
          </p:nvPr>
        </p:nvSpPr>
        <p:spPr/>
        <p:txBody>
          <a:bodyPr/>
          <a:lstStyle/>
          <a:p>
            <a:pPr eaLnBrk="1" hangingPunct="1"/>
            <a:r>
              <a:rPr lang="de-DE" altLang="de-DE" sz="2800">
                <a:cs typeface="Times New Roman" panose="02020603050405020304" pitchFamily="18" charset="0"/>
              </a:rPr>
              <a:t>Der französische Biophysiker Rinaudo (Montpellier) erklärt die dreideimensionale Information des Bildes über eine Protonenemission des Körpers. </a:t>
            </a:r>
          </a:p>
          <a:p>
            <a:pPr eaLnBrk="1" hangingPunct="1"/>
            <a:r>
              <a:rPr lang="de-DE" altLang="de-DE" sz="2800">
                <a:cs typeface="Times New Roman" panose="02020603050405020304" pitchFamily="18" charset="0"/>
              </a:rPr>
              <a:t>Tatsächlich sind die Fasern im Bildbereich verschossener, sprich schneller gealtert als die nicht im Bildbereich liegenden Fasern; ähnliches finden wir bei in der Sonne liegendem Zeitungspapier, so daß im Fall des GvT der Körper als Lichtquelle fungiert haben könnte  </a:t>
            </a:r>
          </a:p>
          <a:p>
            <a:pPr eaLnBrk="1" hangingPunct="1"/>
            <a:endParaRPr lang="de-DE" altLang="de-DE" sz="2800"/>
          </a:p>
        </p:txBody>
      </p:sp>
    </p:spTree>
  </p:cSld>
  <p:clrMapOvr>
    <a:masterClrMapping/>
  </p:clrMapOvr>
  <p:transition>
    <p:pull dir="u"/>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itel 1">
            <a:extLst>
              <a:ext uri="{FF2B5EF4-FFF2-40B4-BE49-F238E27FC236}">
                <a16:creationId xmlns:a16="http://schemas.microsoft.com/office/drawing/2014/main" id="{D45949B0-C78D-475A-84C5-29A854F4E16C}"/>
              </a:ext>
            </a:extLst>
          </p:cNvPr>
          <p:cNvSpPr>
            <a:spLocks noGrp="1" noChangeArrowheads="1"/>
          </p:cNvSpPr>
          <p:nvPr>
            <p:ph type="title"/>
          </p:nvPr>
        </p:nvSpPr>
        <p:spPr/>
        <p:txBody>
          <a:bodyPr/>
          <a:lstStyle/>
          <a:p>
            <a:r>
              <a:rPr lang="de-DE" altLang="de-DE"/>
              <a:t>Lichtemission des Körpers</a:t>
            </a:r>
          </a:p>
        </p:txBody>
      </p:sp>
      <p:sp>
        <p:nvSpPr>
          <p:cNvPr id="300035" name="Inhaltsplatzhalter 2">
            <a:extLst>
              <a:ext uri="{FF2B5EF4-FFF2-40B4-BE49-F238E27FC236}">
                <a16:creationId xmlns:a16="http://schemas.microsoft.com/office/drawing/2014/main" id="{AE7F4BA2-6FED-42F7-90F7-290F61CD7C23}"/>
              </a:ext>
            </a:extLst>
          </p:cNvPr>
          <p:cNvSpPr>
            <a:spLocks noGrp="1" noChangeArrowheads="1"/>
          </p:cNvSpPr>
          <p:nvPr>
            <p:ph idx="1"/>
          </p:nvPr>
        </p:nvSpPr>
        <p:spPr/>
        <p:txBody>
          <a:bodyPr/>
          <a:lstStyle/>
          <a:p>
            <a:r>
              <a:rPr lang="de-DE" altLang="de-DE" sz="2200"/>
              <a:t>John Jackson studierte Verfärbungseffekte von UV-Strahlen auf Leinen. Eines der Experimente bestand im bestrahlten einer Leinenprobe im 254  nm- Bereich von annähernd 1 mw/qcm für fünf Tage. Diese Photonenenergie reichte aus, um fotochemische Reaktionen in der Zellulose zu verursachen. Nach der Bestrahlung mit UV stellte Jackson fest, dass die belichtete Regionen relativ zum Hintergrund hell gebleicht war. Jackson versuchte dann, die Tuchproben künstlich zu altern und legte sie für 18 Stunden einen Ofen bei einer Hetze von 150 °C. Es stellte sich heraus, dass die gebleichte Region sich schneller verfärbte (= alterte) als der unbestrahlte Tuchhintergrund und eine bräunliche Farbe annahm. Diese bräunliche Verfärbung war auf die Faseroberfläche beschränkt GE171)</a:t>
            </a:r>
          </a:p>
        </p:txBody>
      </p:sp>
    </p:spTree>
  </p:cSld>
  <p:clrMapOvr>
    <a:masterClrMapping/>
  </p:clrMapOvr>
  <p:transition>
    <p:pull dir="u"/>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itel 1">
            <a:extLst>
              <a:ext uri="{FF2B5EF4-FFF2-40B4-BE49-F238E27FC236}">
                <a16:creationId xmlns:a16="http://schemas.microsoft.com/office/drawing/2014/main" id="{C6F1E43F-6C66-4A74-A09C-6C67DF300653}"/>
              </a:ext>
            </a:extLst>
          </p:cNvPr>
          <p:cNvSpPr>
            <a:spLocks noGrp="1" noChangeArrowheads="1"/>
          </p:cNvSpPr>
          <p:nvPr>
            <p:ph type="title"/>
          </p:nvPr>
        </p:nvSpPr>
        <p:spPr/>
        <p:txBody>
          <a:bodyPr/>
          <a:lstStyle/>
          <a:p>
            <a:r>
              <a:rPr lang="de-DE" altLang="de-DE"/>
              <a:t>Energetische Umwandlung des Körpers bei der Auferstehung</a:t>
            </a:r>
          </a:p>
        </p:txBody>
      </p:sp>
      <p:sp>
        <p:nvSpPr>
          <p:cNvPr id="301059" name="Inhaltsplatzhalter 2">
            <a:extLst>
              <a:ext uri="{FF2B5EF4-FFF2-40B4-BE49-F238E27FC236}">
                <a16:creationId xmlns:a16="http://schemas.microsoft.com/office/drawing/2014/main" id="{57CE7393-DD00-460B-B793-A9947FF5C08B}"/>
              </a:ext>
            </a:extLst>
          </p:cNvPr>
          <p:cNvSpPr>
            <a:spLocks noGrp="1" noChangeArrowheads="1"/>
          </p:cNvSpPr>
          <p:nvPr>
            <p:ph idx="1"/>
          </p:nvPr>
        </p:nvSpPr>
        <p:spPr/>
        <p:txBody>
          <a:bodyPr/>
          <a:lstStyle/>
          <a:p>
            <a:r>
              <a:rPr lang="de-DE" altLang="de-DE" sz="2800"/>
              <a:t>Das Bild entstand nicht, solange noch postmortales Blut ins Tuch geriet und der Körper kann nicht länger als maximal 40 Stunden im Tuch geblieben sein. Nach der Bildentstehung gelangte kein Blut mehr ins Tuch - und der Körper verschwand aus dem Tuch ohne irgendeinen Blutflecken zu verwischen. Die ideale Vorstellung wäre unter diesen Voraussetzungen diese: das Bild entstand genau zu dem Zeitpunkt, da der Körper-ohne das Tuch zu bewegen aus diesem verschwand</a:t>
            </a:r>
          </a:p>
        </p:txBody>
      </p:sp>
    </p:spTree>
  </p:cSld>
  <p:clrMapOvr>
    <a:masterClrMapping/>
  </p:clrMapOvr>
  <p:transition>
    <p:pull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a:extLst>
              <a:ext uri="{FF2B5EF4-FFF2-40B4-BE49-F238E27FC236}">
                <a16:creationId xmlns:a16="http://schemas.microsoft.com/office/drawing/2014/main" id="{0D45FC74-F952-46A2-9CAC-30C680DCCF3C}"/>
              </a:ext>
            </a:extLst>
          </p:cNvPr>
          <p:cNvSpPr>
            <a:spLocks noGrp="1" noChangeArrowheads="1"/>
          </p:cNvSpPr>
          <p:nvPr>
            <p:ph type="title"/>
          </p:nvPr>
        </p:nvSpPr>
        <p:spPr/>
        <p:txBody>
          <a:bodyPr/>
          <a:lstStyle/>
          <a:p>
            <a:r>
              <a:rPr lang="de-DE" altLang="de-DE"/>
              <a:t>Neutestamentliche Aussagen zur Kreuzigung Jesu (Johannes 19)</a:t>
            </a:r>
          </a:p>
        </p:txBody>
      </p:sp>
      <p:sp>
        <p:nvSpPr>
          <p:cNvPr id="8195" name="Inhaltsplatzhalter 2">
            <a:extLst>
              <a:ext uri="{FF2B5EF4-FFF2-40B4-BE49-F238E27FC236}">
                <a16:creationId xmlns:a16="http://schemas.microsoft.com/office/drawing/2014/main" id="{A9A013C4-C22A-467E-A7B2-FF6569C7C6A0}"/>
              </a:ext>
            </a:extLst>
          </p:cNvPr>
          <p:cNvSpPr>
            <a:spLocks noGrp="1" noChangeArrowheads="1"/>
          </p:cNvSpPr>
          <p:nvPr>
            <p:ph idx="1"/>
          </p:nvPr>
        </p:nvSpPr>
        <p:spPr/>
        <p:txBody>
          <a:bodyPr/>
          <a:lstStyle/>
          <a:p>
            <a:r>
              <a:rPr lang="de-DE" altLang="de-DE" sz="2400"/>
              <a:t>31 Weil es aber Rüsttag war und die Leichname nicht am Kreuz bleiben sollten den Sabbat über – denn dieser Sabbat war ein hoher Festtag –, baten die Juden Pilatus, dass ihnen die Beine gebrochen und sie abgenommen würden. 32 Da kamen die Soldaten und brachen dem ersten die Beine und auch dem andern, der mit ihm gekreuzigt war. 33 Als sie aber zu Jesus kamen und sahen, dass er schon gestorben war, brachen sie ihm die Beine nicht; 34 sondern einer der Soldaten stieß mit einer Lanze in seine Seite, und sogleich kam Blut und Wasser heraus. 35 Und der das gesehen hat, der hat es bezeugt, und sein Zeugnis ist wahr, und er weiß, dass er die Wahrheit sagt, damit auch ihr glaubt.</a:t>
            </a:r>
          </a:p>
          <a:p>
            <a:endParaRPr lang="de-DE" altLang="de-DE"/>
          </a:p>
        </p:txBody>
      </p:sp>
    </p:spTree>
    <p:extLst>
      <p:ext uri="{BB962C8B-B14F-4D97-AF65-F5344CB8AC3E}">
        <p14:creationId xmlns:p14="http://schemas.microsoft.com/office/powerpoint/2010/main" val="3864253174"/>
      </p:ext>
    </p:extLst>
  </p:cSld>
  <p:clrMapOvr>
    <a:masterClrMapping/>
  </p:clrMapOvr>
  <p:transition>
    <p:pull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72ED44B5-0C85-4F18-9679-6F11BCA1CEB6}"/>
              </a:ext>
            </a:extLst>
          </p:cNvPr>
          <p:cNvSpPr>
            <a:spLocks noGrp="1" noChangeArrowheads="1"/>
          </p:cNvSpPr>
          <p:nvPr>
            <p:ph type="title"/>
          </p:nvPr>
        </p:nvSpPr>
        <p:spPr/>
        <p:txBody>
          <a:bodyPr/>
          <a:lstStyle/>
          <a:p>
            <a:pPr eaLnBrk="1" hangingPunct="1"/>
            <a:r>
              <a:rPr lang="de-DE" altLang="de-DE"/>
              <a:t>Der Glaube an die Kreuzigung und Auferstehung Jesu</a:t>
            </a:r>
          </a:p>
        </p:txBody>
      </p:sp>
      <p:sp>
        <p:nvSpPr>
          <p:cNvPr id="25603" name="Rectangle 3">
            <a:extLst>
              <a:ext uri="{FF2B5EF4-FFF2-40B4-BE49-F238E27FC236}">
                <a16:creationId xmlns:a16="http://schemas.microsoft.com/office/drawing/2014/main" id="{CA65CE8A-5178-4128-857B-7344707365EA}"/>
              </a:ext>
            </a:extLst>
          </p:cNvPr>
          <p:cNvSpPr>
            <a:spLocks noGrp="1" noChangeArrowheads="1"/>
          </p:cNvSpPr>
          <p:nvPr>
            <p:ph type="body" idx="1"/>
          </p:nvPr>
        </p:nvSpPr>
        <p:spPr/>
        <p:txBody>
          <a:bodyPr/>
          <a:lstStyle/>
          <a:p>
            <a:pPr eaLnBrk="1" hangingPunct="1"/>
            <a:endParaRPr lang="de-DE" altLang="de-DE">
              <a:cs typeface="Times New Roman" panose="02020603050405020304" pitchFamily="18" charset="0"/>
            </a:endParaRPr>
          </a:p>
          <a:p>
            <a:pPr eaLnBrk="1" hangingPunct="1"/>
            <a:r>
              <a:rPr lang="de-DE" altLang="de-DE">
                <a:cs typeface="Times New Roman" panose="02020603050405020304" pitchFamily="18" charset="0"/>
              </a:rPr>
              <a:t>In einer 1999 durchgeführten Umfrage an 1004 Deutschen glaubten 91,5% an die Kreuzigung Jesu als historisches Ereignis, 78% an die Auferstehung und 73% an die Himmelfahrt Jesu.</a:t>
            </a:r>
          </a:p>
          <a:p>
            <a:pPr eaLnBrk="1" hangingPunct="1"/>
            <a:endParaRPr lang="de-DE" altLang="de-DE"/>
          </a:p>
        </p:txBody>
      </p:sp>
    </p:spTree>
  </p:cSld>
  <p:clrMapOvr>
    <a:masterClrMapping/>
  </p:clrMapOvr>
  <p:transition>
    <p:pull dir="u"/>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itel 1">
            <a:extLst>
              <a:ext uri="{FF2B5EF4-FFF2-40B4-BE49-F238E27FC236}">
                <a16:creationId xmlns:a16="http://schemas.microsoft.com/office/drawing/2014/main" id="{AA33A3B0-594D-48AA-B7F7-3181C7A6BA71}"/>
              </a:ext>
            </a:extLst>
          </p:cNvPr>
          <p:cNvSpPr>
            <a:spLocks noGrp="1" noChangeArrowheads="1"/>
          </p:cNvSpPr>
          <p:nvPr>
            <p:ph type="title"/>
          </p:nvPr>
        </p:nvSpPr>
        <p:spPr/>
        <p:txBody>
          <a:bodyPr/>
          <a:lstStyle/>
          <a:p>
            <a:r>
              <a:rPr lang="de-DE" altLang="de-DE"/>
              <a:t>Verschiebungen zwischen Körperbild und Blutflecken</a:t>
            </a:r>
          </a:p>
        </p:txBody>
      </p:sp>
      <p:sp>
        <p:nvSpPr>
          <p:cNvPr id="302083" name="Inhaltsplatzhalter 2">
            <a:extLst>
              <a:ext uri="{FF2B5EF4-FFF2-40B4-BE49-F238E27FC236}">
                <a16:creationId xmlns:a16="http://schemas.microsoft.com/office/drawing/2014/main" id="{C38B564D-34E4-4530-B386-01C8D972B95F}"/>
              </a:ext>
            </a:extLst>
          </p:cNvPr>
          <p:cNvSpPr>
            <a:spLocks noGrp="1" noChangeArrowheads="1"/>
          </p:cNvSpPr>
          <p:nvPr>
            <p:ph idx="1"/>
          </p:nvPr>
        </p:nvSpPr>
        <p:spPr/>
        <p:txBody>
          <a:bodyPr/>
          <a:lstStyle/>
          <a:p>
            <a:r>
              <a:rPr lang="de-DE" altLang="de-DE"/>
              <a:t>Es gibt Stellen auf dem Tuch, zwo Körperbildmerkmale bzw.-etails nicht mit den entsprechenden Blutflecken zusammenpassen. So erscheinen Blutflecken vom Gesicht in die abgebildete Haarzone verschoben zu sein und am hinteren Fuß erscheinen der Körper-und Blutabdruck nicht an der gleichen Stelle, wie es eigentlich zu erwarten wäre.</a:t>
            </a:r>
          </a:p>
        </p:txBody>
      </p:sp>
    </p:spTree>
  </p:cSld>
  <p:clrMapOvr>
    <a:masterClrMapping/>
  </p:clrMapOvr>
  <p:transition>
    <p:pull dir="u"/>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itel 1">
            <a:extLst>
              <a:ext uri="{FF2B5EF4-FFF2-40B4-BE49-F238E27FC236}">
                <a16:creationId xmlns:a16="http://schemas.microsoft.com/office/drawing/2014/main" id="{23846655-1156-4057-A8CA-8D53FFAE0D0F}"/>
              </a:ext>
            </a:extLst>
          </p:cNvPr>
          <p:cNvSpPr>
            <a:spLocks noGrp="1" noChangeArrowheads="1"/>
          </p:cNvSpPr>
          <p:nvPr>
            <p:ph type="title"/>
          </p:nvPr>
        </p:nvSpPr>
        <p:spPr>
          <a:xfrm>
            <a:off x="1219200" y="304800"/>
            <a:ext cx="7772400" cy="1179513"/>
          </a:xfrm>
        </p:spPr>
        <p:txBody>
          <a:bodyPr/>
          <a:lstStyle/>
          <a:p>
            <a:r>
              <a:rPr lang="de-DE" altLang="de-DE"/>
              <a:t>Verschiebungen zwischen Körperbild und Blutflecken</a:t>
            </a:r>
          </a:p>
        </p:txBody>
      </p:sp>
      <p:sp>
        <p:nvSpPr>
          <p:cNvPr id="303107" name="Inhaltsplatzhalter 2">
            <a:extLst>
              <a:ext uri="{FF2B5EF4-FFF2-40B4-BE49-F238E27FC236}">
                <a16:creationId xmlns:a16="http://schemas.microsoft.com/office/drawing/2014/main" id="{7F1E07B8-93D8-4015-B23B-73173AE080B6}"/>
              </a:ext>
            </a:extLst>
          </p:cNvPr>
          <p:cNvSpPr>
            <a:spLocks noGrp="1" noChangeArrowheads="1"/>
          </p:cNvSpPr>
          <p:nvPr>
            <p:ph idx="1"/>
          </p:nvPr>
        </p:nvSpPr>
        <p:spPr>
          <a:xfrm>
            <a:off x="1219200" y="1916113"/>
            <a:ext cx="7772400" cy="4179887"/>
          </a:xfrm>
        </p:spPr>
        <p:txBody>
          <a:bodyPr/>
          <a:lstStyle/>
          <a:p>
            <a:r>
              <a:rPr lang="de-DE" altLang="de-DE"/>
              <a:t>Daraus wird geschlossen, dass das Tuch in zwei verschiedenen Lagen gewesen sein muss die erste Lage wäre diejenige in der der tote Körper im Tuch vor der Bildentstehung lag. Die zweite Lage wäre diejenige im Augenblick der Bildentstehung (GE, 183)</a:t>
            </a:r>
          </a:p>
        </p:txBody>
      </p:sp>
    </p:spTree>
  </p:cSld>
  <p:clrMapOvr>
    <a:masterClrMapping/>
  </p:clrMapOvr>
  <p:transition>
    <p:pull dir="u"/>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7DB7282F-6179-4ADE-B15B-7D4BDA1B3493}"/>
              </a:ext>
            </a:extLst>
          </p:cNvPr>
          <p:cNvSpPr>
            <a:spLocks noGrp="1" noChangeArrowheads="1"/>
          </p:cNvSpPr>
          <p:nvPr>
            <p:ph type="title"/>
          </p:nvPr>
        </p:nvSpPr>
        <p:spPr/>
        <p:txBody>
          <a:bodyPr/>
          <a:lstStyle/>
          <a:p>
            <a:pPr eaLnBrk="1" hangingPunct="1"/>
            <a:r>
              <a:rPr lang="de-DE" altLang="de-DE"/>
              <a:t>Atomphysikalische Entstehungs-Theorie I</a:t>
            </a:r>
          </a:p>
        </p:txBody>
      </p:sp>
      <p:sp>
        <p:nvSpPr>
          <p:cNvPr id="304131" name="Rectangle 3">
            <a:extLst>
              <a:ext uri="{FF2B5EF4-FFF2-40B4-BE49-F238E27FC236}">
                <a16:creationId xmlns:a16="http://schemas.microsoft.com/office/drawing/2014/main" id="{41316A7A-853B-48AA-9B4E-6C5913809E3D}"/>
              </a:ext>
            </a:extLst>
          </p:cNvPr>
          <p:cNvSpPr>
            <a:spLocks noGrp="1" noChangeArrowheads="1"/>
          </p:cNvSpPr>
          <p:nvPr>
            <p:ph type="body" idx="1"/>
          </p:nvPr>
        </p:nvSpPr>
        <p:spPr/>
        <p:txBody>
          <a:bodyPr/>
          <a:lstStyle/>
          <a:p>
            <a:pPr eaLnBrk="1" hangingPunct="1"/>
            <a:endParaRPr lang="de-DE" altLang="de-DE"/>
          </a:p>
          <a:p>
            <a:pPr eaLnBrk="1" hangingPunct="1"/>
            <a:r>
              <a:rPr lang="de-DE" altLang="de-DE">
                <a:cs typeface="Times New Roman" panose="02020603050405020304" pitchFamily="18" charset="0"/>
              </a:rPr>
              <a:t>Solche energetischen Vorgänge gab es auch in Hiroshima, wo Bilder von verschwundenen Gegenständen oder Personen eingebrannt vorgefunden worden sind </a:t>
            </a:r>
          </a:p>
        </p:txBody>
      </p:sp>
    </p:spTree>
  </p:cSld>
  <p:clrMapOvr>
    <a:masterClrMapping/>
  </p:clrMapOvr>
  <p:transition>
    <p:pull dir="u"/>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F0515F97-D8BF-48EF-B022-39BDD4B52CC4}"/>
              </a:ext>
            </a:extLst>
          </p:cNvPr>
          <p:cNvSpPr>
            <a:spLocks noGrp="1" noChangeArrowheads="1"/>
          </p:cNvSpPr>
          <p:nvPr>
            <p:ph type="title"/>
          </p:nvPr>
        </p:nvSpPr>
        <p:spPr/>
        <p:txBody>
          <a:bodyPr/>
          <a:lstStyle/>
          <a:p>
            <a:pPr eaLnBrk="1" hangingPunct="1"/>
            <a:r>
              <a:rPr lang="de-DE" altLang="de-DE"/>
              <a:t>Neutronenemission bei Jesu Auferstehung</a:t>
            </a:r>
          </a:p>
        </p:txBody>
      </p:sp>
      <p:sp>
        <p:nvSpPr>
          <p:cNvPr id="305155" name="Rectangle 3">
            <a:extLst>
              <a:ext uri="{FF2B5EF4-FFF2-40B4-BE49-F238E27FC236}">
                <a16:creationId xmlns:a16="http://schemas.microsoft.com/office/drawing/2014/main" id="{B10BAC60-B126-4C46-8861-A42DB02B0A0F}"/>
              </a:ext>
            </a:extLst>
          </p:cNvPr>
          <p:cNvSpPr>
            <a:spLocks noGrp="1" noChangeArrowheads="1"/>
          </p:cNvSpPr>
          <p:nvPr>
            <p:ph type="body" idx="1"/>
          </p:nvPr>
        </p:nvSpPr>
        <p:spPr/>
        <p:txBody>
          <a:bodyPr/>
          <a:lstStyle/>
          <a:p>
            <a:pPr eaLnBrk="1" hangingPunct="1">
              <a:lnSpc>
                <a:spcPct val="90000"/>
              </a:lnSpc>
            </a:pPr>
            <a:r>
              <a:rPr lang="de-DE" altLang="de-DE" sz="2400">
                <a:cs typeface="Times New Roman" panose="02020603050405020304" pitchFamily="18" charset="0"/>
              </a:rPr>
              <a:t>Das Bild kann nach Ansicht von Wissenschaftlern durch thermonukleare Bestrahlung bei der Auferstehung des Toten entstanden sein. Dabei soll der Körper Jesu bei der Auferstehung Neutronen emittiert haben, wodurch sich Atomkerne des Tuches durch Neutronenaufnahme zu Isotopen mit anderer Massenzahl umwandelten. </a:t>
            </a:r>
          </a:p>
          <a:p>
            <a:pPr eaLnBrk="1" hangingPunct="1">
              <a:lnSpc>
                <a:spcPct val="90000"/>
              </a:lnSpc>
            </a:pPr>
            <a:r>
              <a:rPr lang="de-DE" altLang="de-DE" sz="2400">
                <a:cs typeface="Times New Roman" panose="02020603050405020304" pitchFamily="18" charset="0"/>
              </a:rPr>
              <a:t>Tatsächlich führte eine experimentelle Neutronenbestrahlung von Zellulose zu einer strohgelben Färbung wie auf dem GvT - und es entstand im ganzen Stoff zusätzliches C14, was diesen jünger als er war erscheinen ließ, was die falsche Radiocarbondatierung erklären würde</a:t>
            </a:r>
            <a:r>
              <a:rPr lang="de-DE" altLang="de-DE" sz="2400"/>
              <a:t> </a:t>
            </a:r>
          </a:p>
        </p:txBody>
      </p:sp>
    </p:spTree>
  </p:cSld>
  <p:clrMapOvr>
    <a:masterClrMapping/>
  </p:clrMapOvr>
  <p:transition>
    <p:pull dir="u"/>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362EFF83-0BBC-4738-B960-C60F16CF1E32}"/>
              </a:ext>
            </a:extLst>
          </p:cNvPr>
          <p:cNvSpPr>
            <a:spLocks noGrp="1" noChangeArrowheads="1"/>
          </p:cNvSpPr>
          <p:nvPr>
            <p:ph type="title"/>
          </p:nvPr>
        </p:nvSpPr>
        <p:spPr/>
        <p:txBody>
          <a:bodyPr/>
          <a:lstStyle/>
          <a:p>
            <a:pPr eaLnBrk="1" hangingPunct="1"/>
            <a:r>
              <a:rPr lang="de-DE" altLang="de-DE"/>
              <a:t>Elektronenemission bei Jesu Auferstehung</a:t>
            </a:r>
          </a:p>
        </p:txBody>
      </p:sp>
      <p:sp>
        <p:nvSpPr>
          <p:cNvPr id="306179" name="Rectangle 3">
            <a:extLst>
              <a:ext uri="{FF2B5EF4-FFF2-40B4-BE49-F238E27FC236}">
                <a16:creationId xmlns:a16="http://schemas.microsoft.com/office/drawing/2014/main" id="{AC9642FF-7E3B-4672-8E05-41BAF6E3E5C8}"/>
              </a:ext>
            </a:extLst>
          </p:cNvPr>
          <p:cNvSpPr>
            <a:spLocks noGrp="1" noChangeArrowheads="1"/>
          </p:cNvSpPr>
          <p:nvPr>
            <p:ph type="body" idx="1"/>
          </p:nvPr>
        </p:nvSpPr>
        <p:spPr/>
        <p:txBody>
          <a:bodyPr/>
          <a:lstStyle/>
          <a:p>
            <a:pPr eaLnBrk="1" hangingPunct="1">
              <a:lnSpc>
                <a:spcPct val="90000"/>
              </a:lnSpc>
            </a:pPr>
            <a:r>
              <a:rPr lang="de-DE" altLang="de-DE" sz="2400">
                <a:cs typeface="Times New Roman" panose="02020603050405020304" pitchFamily="18" charset="0"/>
              </a:rPr>
              <a:t>Der Bildträger besteht aus chemisch veränderter Zellulose, wobei nur die Oberfläche der Fasern verändert ist. Die gelbliche Färbung der Fasern ist jedoch dort unterbrochen, wo die Oberfläche von anderen Fasern oder Blutspuren überlagert ist. Ferner konnte in Bildanalysen ein klares dreidimensionales Abbild der Körperoberfläche aufgezeigt werden. </a:t>
            </a:r>
          </a:p>
          <a:p>
            <a:pPr eaLnBrk="1" hangingPunct="1">
              <a:lnSpc>
                <a:spcPct val="90000"/>
              </a:lnSpc>
            </a:pPr>
            <a:r>
              <a:rPr lang="de-DE" altLang="de-DE" sz="2400">
                <a:cs typeface="Times New Roman" panose="02020603050405020304" pitchFamily="18" charset="0"/>
              </a:rPr>
              <a:t>Aufgrund dieser Eigenart und der Spuren von Münzen aus der Zeit Jesu auf den Augen wird darauf geschlossen, dass das Körperbild durch elektronische Strahlung von mindestens 10</a:t>
            </a:r>
            <a:r>
              <a:rPr lang="de-DE" altLang="de-DE" sz="2400" baseline="30000">
                <a:cs typeface="Times New Roman" panose="02020603050405020304" pitchFamily="18" charset="0"/>
              </a:rPr>
              <a:t>16</a:t>
            </a:r>
            <a:r>
              <a:rPr lang="de-DE" altLang="de-DE" sz="2400">
                <a:cs typeface="Times New Roman" panose="02020603050405020304" pitchFamily="18" charset="0"/>
              </a:rPr>
              <a:t> Elektronen/cm entstanden ist, die vertikal von der Oberfläche des Körpers ausging, sich parallel ausbreitete und von der Luft absorbiert wurde.</a:t>
            </a:r>
            <a:r>
              <a:rPr lang="de-DE" altLang="de-DE" sz="2800"/>
              <a:t> </a:t>
            </a:r>
          </a:p>
        </p:txBody>
      </p:sp>
    </p:spTree>
  </p:cSld>
  <p:clrMapOvr>
    <a:masterClrMapping/>
  </p:clrMapOvr>
  <p:transition>
    <p:pull dir="u"/>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itel 1">
            <a:extLst>
              <a:ext uri="{FF2B5EF4-FFF2-40B4-BE49-F238E27FC236}">
                <a16:creationId xmlns:a16="http://schemas.microsoft.com/office/drawing/2014/main" id="{629AA66A-8182-4351-A40B-4442A4855310}"/>
              </a:ext>
            </a:extLst>
          </p:cNvPr>
          <p:cNvSpPr>
            <a:spLocks noGrp="1" noChangeArrowheads="1"/>
          </p:cNvSpPr>
          <p:nvPr>
            <p:ph type="title"/>
          </p:nvPr>
        </p:nvSpPr>
        <p:spPr/>
        <p:txBody>
          <a:bodyPr/>
          <a:lstStyle/>
          <a:p>
            <a:r>
              <a:rPr lang="de-DE" altLang="de-DE"/>
              <a:t>Elektronenemission bei Jesu Auferstehung</a:t>
            </a:r>
          </a:p>
        </p:txBody>
      </p:sp>
      <p:sp>
        <p:nvSpPr>
          <p:cNvPr id="307203" name="Inhaltsplatzhalter 2">
            <a:extLst>
              <a:ext uri="{FF2B5EF4-FFF2-40B4-BE49-F238E27FC236}">
                <a16:creationId xmlns:a16="http://schemas.microsoft.com/office/drawing/2014/main" id="{9E125D07-D3F9-4449-882A-B426312C2DB8}"/>
              </a:ext>
            </a:extLst>
          </p:cNvPr>
          <p:cNvSpPr>
            <a:spLocks noGrp="1" noChangeArrowheads="1"/>
          </p:cNvSpPr>
          <p:nvPr>
            <p:ph idx="1"/>
          </p:nvPr>
        </p:nvSpPr>
        <p:spPr/>
        <p:txBody>
          <a:bodyPr/>
          <a:lstStyle/>
          <a:p>
            <a:r>
              <a:rPr lang="de-DE" altLang="de-DE" sz="2300"/>
              <a:t>Eberhard Lindner erklärt zunächst, wie es zu der von ihm angenommenen «Umwandlung der natürlichen Kohlenstoffisotope C-12 und C-13 in das radioaktive Kohlenstoffisotop C-14» gekommen sein kann, wodurch eine Anreicherung des C-14-Gehaltes beim Grabtuch er-folgte. Er sagt dann weiter: «Dadurch konnten ... (wegen der negativen Ladung) gerichtete, aus den Atomhüllen herrührende Elektronenstrahlen entstehen, durch die das sehr genau untersuchte Körperbild hervorgerufen wurde ... und außerdem eine elektrische Funkenbildung möglich wurde, durch welche die Spuren von den auf den Augenlidern liegenden Münzen aus der Zeit des Kaisers Tiberius entstanden sind.» (Waldstein 64-65)</a:t>
            </a:r>
          </a:p>
        </p:txBody>
      </p:sp>
    </p:spTree>
  </p:cSld>
  <p:clrMapOvr>
    <a:masterClrMapping/>
  </p:clrMapOvr>
  <p:transition>
    <p:pull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D1C2093-D340-41FC-8A35-2AB6FE0C95CC}"/>
              </a:ext>
            </a:extLst>
          </p:cNvPr>
          <p:cNvSpPr>
            <a:spLocks noGrp="1" noChangeArrowheads="1"/>
          </p:cNvSpPr>
          <p:nvPr>
            <p:ph type="title"/>
          </p:nvPr>
        </p:nvSpPr>
        <p:spPr/>
        <p:txBody>
          <a:bodyPr/>
          <a:lstStyle/>
          <a:p>
            <a:pPr eaLnBrk="1" hangingPunct="1"/>
            <a:r>
              <a:rPr lang="de-DE" altLang="de-DE"/>
              <a:t>Forschungsgruppe zum Grabtuch von Turin</a:t>
            </a:r>
          </a:p>
        </p:txBody>
      </p:sp>
      <p:sp>
        <p:nvSpPr>
          <p:cNvPr id="26627" name="Rectangle 3">
            <a:extLst>
              <a:ext uri="{FF2B5EF4-FFF2-40B4-BE49-F238E27FC236}">
                <a16:creationId xmlns:a16="http://schemas.microsoft.com/office/drawing/2014/main" id="{08550DB9-741E-4B73-ADBB-F524EB1378C5}"/>
              </a:ext>
            </a:extLst>
          </p:cNvPr>
          <p:cNvSpPr>
            <a:spLocks noGrp="1" noChangeArrowheads="1"/>
          </p:cNvSpPr>
          <p:nvPr>
            <p:ph type="body" idx="1"/>
          </p:nvPr>
        </p:nvSpPr>
        <p:spPr/>
        <p:txBody>
          <a:bodyPr/>
          <a:lstStyle/>
          <a:p>
            <a:pPr eaLnBrk="1" hangingPunct="1"/>
            <a:r>
              <a:rPr lang="de-DE" altLang="de-DE" sz="4000">
                <a:cs typeface="Times New Roman" panose="02020603050405020304" pitchFamily="18" charset="0"/>
              </a:rPr>
              <a:t>In der 'Association of Scientists and Scholars International for the Shroud of Turin' (ASSIST) arbeiten Experten aus mehr als 100 Fachgebieten zusammen </a:t>
            </a:r>
            <a:br>
              <a:rPr lang="de-DE" altLang="de-DE" sz="4000">
                <a:cs typeface="Times New Roman" panose="02020603050405020304" pitchFamily="18" charset="0"/>
              </a:rPr>
            </a:br>
            <a:br>
              <a:rPr lang="de-DE" altLang="de-DE"/>
            </a:br>
            <a:endParaRPr lang="de-DE" altLang="de-DE"/>
          </a:p>
        </p:txBody>
      </p:sp>
    </p:spTree>
  </p:cSld>
  <p:clrMapOvr>
    <a:masterClrMapping/>
  </p:clrMapOvr>
  <p:transition>
    <p:pull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58205FD-9398-4ADA-ABA2-5505AE615FD0}"/>
              </a:ext>
            </a:extLst>
          </p:cNvPr>
          <p:cNvSpPr>
            <a:spLocks noGrp="1" noChangeArrowheads="1"/>
          </p:cNvSpPr>
          <p:nvPr>
            <p:ph type="title"/>
          </p:nvPr>
        </p:nvSpPr>
        <p:spPr/>
        <p:txBody>
          <a:bodyPr/>
          <a:lstStyle/>
          <a:p>
            <a:pPr eaLnBrk="1" hangingPunct="1"/>
            <a:r>
              <a:rPr lang="de-DE" altLang="de-DE"/>
              <a:t>Das Grabtuch von Turin</a:t>
            </a:r>
          </a:p>
        </p:txBody>
      </p:sp>
      <p:sp>
        <p:nvSpPr>
          <p:cNvPr id="27651" name="Rectangle 3">
            <a:extLst>
              <a:ext uri="{FF2B5EF4-FFF2-40B4-BE49-F238E27FC236}">
                <a16:creationId xmlns:a16="http://schemas.microsoft.com/office/drawing/2014/main" id="{62038D52-3813-4A12-A2EF-25D061A26E24}"/>
              </a:ext>
            </a:extLst>
          </p:cNvPr>
          <p:cNvSpPr>
            <a:spLocks noGrp="1" noChangeArrowheads="1"/>
          </p:cNvSpPr>
          <p:nvPr>
            <p:ph type="body" idx="1"/>
          </p:nvPr>
        </p:nvSpPr>
        <p:spPr/>
        <p:txBody>
          <a:bodyPr/>
          <a:lstStyle/>
          <a:p>
            <a:pPr eaLnBrk="1" hangingPunct="1"/>
            <a:endParaRPr lang="de-DE" altLang="de-DE">
              <a:cs typeface="Times New Roman" panose="02020603050405020304" pitchFamily="18" charset="0"/>
            </a:endParaRPr>
          </a:p>
          <a:p>
            <a:pPr eaLnBrk="1" hangingPunct="1"/>
            <a:r>
              <a:rPr lang="de-DE" altLang="de-DE" sz="3600">
                <a:cs typeface="Times New Roman" panose="02020603050405020304" pitchFamily="18" charset="0"/>
              </a:rPr>
              <a:t>Das Grabtuch von Turin zeigt Kopf an Kopf, die Vorder- und Rückansicht eines Leichnams. </a:t>
            </a:r>
            <a:br>
              <a:rPr lang="de-DE" altLang="de-DE" sz="3600">
                <a:cs typeface="Times New Roman" panose="02020603050405020304" pitchFamily="18" charset="0"/>
              </a:rPr>
            </a:br>
            <a:r>
              <a:rPr lang="de-DE" altLang="de-DE" sz="3600">
                <a:cs typeface="Times New Roman" panose="02020603050405020304" pitchFamily="18" charset="0"/>
              </a:rPr>
              <a:t>Dafür gibt es, von Kopien des Grabtuches abgesehen, nichts Vergleichbares</a:t>
            </a:r>
            <a:endParaRPr lang="de-DE" altLang="de-DE" sz="3600"/>
          </a:p>
        </p:txBody>
      </p:sp>
    </p:spTree>
  </p:cSld>
  <p:clrMapOvr>
    <a:masterClrMapping/>
  </p:clrMapOvr>
  <p:transition>
    <p:pull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5D7F2B1-548C-4177-842F-5D6447423BFE}"/>
              </a:ext>
            </a:extLst>
          </p:cNvPr>
          <p:cNvSpPr>
            <a:spLocks noGrp="1" noChangeArrowheads="1"/>
          </p:cNvSpPr>
          <p:nvPr>
            <p:ph type="title"/>
          </p:nvPr>
        </p:nvSpPr>
        <p:spPr>
          <a:xfrm>
            <a:off x="1371600" y="228600"/>
            <a:ext cx="7772400" cy="2667000"/>
          </a:xfrm>
        </p:spPr>
        <p:txBody>
          <a:bodyPr/>
          <a:lstStyle/>
          <a:p>
            <a:pPr eaLnBrk="1" hangingPunct="1"/>
            <a:r>
              <a:rPr lang="de-DE" altLang="de-DE" sz="1800">
                <a:cs typeface="Times New Roman" panose="02020603050405020304" pitchFamily="18" charset="0"/>
              </a:rPr>
              <a:t>Abb. 2: Beim Grabtuch von Turin handelt es sich um ein rechteckiges Leinen im Ausmaß von 437 x 111 cm. Zwischen den beiden dunklen Linien — Brandspuren aus dem Jahre 1532 — ist links die Vorderseite und rechts die Rückseite des Leichnams eines Gekreuzigten zu erkennen. Man beachte die Wunde in der rechten Rippengegend, die Spuren der Geißelung, der Dornenkrone sowie der Nägel an Händen und Füßen. All diese Zeichen erinnern stark an die Aussagen der Evangelien über die Passion Jesu.</a:t>
            </a:r>
            <a:br>
              <a:rPr lang="de-DE" altLang="de-DE" sz="1800">
                <a:cs typeface="Times New Roman" panose="02020603050405020304" pitchFamily="18" charset="0"/>
              </a:rPr>
            </a:br>
            <a:r>
              <a:rPr lang="de-DE" altLang="de-DE" sz="1800">
                <a:cs typeface="Times New Roman" panose="02020603050405020304" pitchFamily="18" charset="0"/>
              </a:rPr>
              <a:t>Das Tuch muss man sich als entfaltete Umhüllung vorstellen, weshalb auf der Abbildung die rechte Seite nach unten und die linke nach oben zu liegen kommt.</a:t>
            </a:r>
          </a:p>
        </p:txBody>
      </p:sp>
      <p:sp>
        <p:nvSpPr>
          <p:cNvPr id="28675" name="Rectangle 3">
            <a:extLst>
              <a:ext uri="{FF2B5EF4-FFF2-40B4-BE49-F238E27FC236}">
                <a16:creationId xmlns:a16="http://schemas.microsoft.com/office/drawing/2014/main" id="{1FDE8860-E37C-4D24-A1C2-2E67447C04FD}"/>
              </a:ext>
            </a:extLst>
          </p:cNvPr>
          <p:cNvSpPr>
            <a:spLocks noGrp="1" noChangeArrowheads="1"/>
          </p:cNvSpPr>
          <p:nvPr>
            <p:ph type="body" idx="1"/>
          </p:nvPr>
        </p:nvSpPr>
        <p:spPr>
          <a:xfrm>
            <a:off x="1219200" y="1600200"/>
            <a:ext cx="7772400" cy="4876800"/>
          </a:xfrm>
        </p:spPr>
        <p:txBody>
          <a:bodyPr/>
          <a:lstStyle/>
          <a:p>
            <a:pPr eaLnBrk="1" hangingPunct="1"/>
            <a:endParaRPr lang="de-DE" altLang="de-DE"/>
          </a:p>
          <a:p>
            <a:pPr eaLnBrk="1" hangingPunct="1"/>
            <a:endParaRPr lang="de-DE" altLang="de-DE"/>
          </a:p>
          <a:p>
            <a:pPr eaLnBrk="1" hangingPunct="1"/>
            <a:endParaRPr lang="de-DE" altLang="de-DE"/>
          </a:p>
        </p:txBody>
      </p:sp>
      <p:pic>
        <p:nvPicPr>
          <p:cNvPr id="28676" name="Picture 4">
            <a:extLst>
              <a:ext uri="{FF2B5EF4-FFF2-40B4-BE49-F238E27FC236}">
                <a16:creationId xmlns:a16="http://schemas.microsoft.com/office/drawing/2014/main" id="{913B65C0-82AD-4483-BFA0-AD8CEF1B0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352800"/>
            <a:ext cx="777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29900B3C-9982-4FC2-875A-EE6E039C7DBB}"/>
              </a:ext>
            </a:extLst>
          </p:cNvPr>
          <p:cNvSpPr>
            <a:spLocks noGrp="1" noChangeArrowheads="1"/>
          </p:cNvSpPr>
          <p:nvPr>
            <p:ph type="title"/>
          </p:nvPr>
        </p:nvSpPr>
        <p:spPr/>
        <p:txBody>
          <a:bodyPr/>
          <a:lstStyle/>
          <a:p>
            <a:pPr eaLnBrk="1" hangingPunct="1"/>
            <a:r>
              <a:rPr lang="de-DE" altLang="de-DE"/>
              <a:t>Brandspuren am Grabtuch</a:t>
            </a:r>
          </a:p>
        </p:txBody>
      </p:sp>
      <p:sp>
        <p:nvSpPr>
          <p:cNvPr id="29699" name="Rectangle 3">
            <a:extLst>
              <a:ext uri="{FF2B5EF4-FFF2-40B4-BE49-F238E27FC236}">
                <a16:creationId xmlns:a16="http://schemas.microsoft.com/office/drawing/2014/main" id="{CD85FA66-E8ED-4F0F-ABBA-432ACE4DCA84}"/>
              </a:ext>
            </a:extLst>
          </p:cNvPr>
          <p:cNvSpPr>
            <a:spLocks noGrp="1" noChangeArrowheads="1"/>
          </p:cNvSpPr>
          <p:nvPr>
            <p:ph type="body" idx="1"/>
          </p:nvPr>
        </p:nvSpPr>
        <p:spPr>
          <a:xfrm>
            <a:off x="1219200" y="1676400"/>
            <a:ext cx="7772400" cy="4876800"/>
          </a:xfrm>
        </p:spPr>
        <p:txBody>
          <a:bodyPr/>
          <a:lstStyle/>
          <a:p>
            <a:pPr eaLnBrk="1" hangingPunct="1"/>
            <a:r>
              <a:rPr lang="de-DE" altLang="de-DE"/>
              <a:t> </a:t>
            </a:r>
          </a:p>
          <a:p>
            <a:pPr eaLnBrk="1" hangingPunct="1"/>
            <a:endParaRPr lang="de-DE" altLang="de-DE"/>
          </a:p>
          <a:p>
            <a:pPr eaLnBrk="1" hangingPunct="1"/>
            <a:endParaRPr lang="de-DE" altLang="de-DE"/>
          </a:p>
          <a:p>
            <a:pPr eaLnBrk="1" hangingPunct="1"/>
            <a:endParaRPr lang="de-DE" altLang="de-DE"/>
          </a:p>
          <a:p>
            <a:pPr eaLnBrk="1" hangingPunct="1"/>
            <a:r>
              <a:rPr lang="de-DE" altLang="de-DE"/>
              <a:t>                               </a:t>
            </a:r>
          </a:p>
        </p:txBody>
      </p:sp>
      <p:pic>
        <p:nvPicPr>
          <p:cNvPr id="29700" name="Picture 4">
            <a:extLst>
              <a:ext uri="{FF2B5EF4-FFF2-40B4-BE49-F238E27FC236}">
                <a16:creationId xmlns:a16="http://schemas.microsoft.com/office/drawing/2014/main" id="{45BFEBC3-3AB2-4B55-B782-24AD9F583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828800"/>
            <a:ext cx="40687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5BBA7A7E-0D25-4316-9BE1-AAD2F820625E}"/>
              </a:ext>
            </a:extLst>
          </p:cNvPr>
          <p:cNvSpPr>
            <a:spLocks noGrp="1" noChangeArrowheads="1"/>
          </p:cNvSpPr>
          <p:nvPr>
            <p:ph type="title"/>
          </p:nvPr>
        </p:nvSpPr>
        <p:spPr/>
        <p:txBody>
          <a:bodyPr/>
          <a:lstStyle/>
          <a:p>
            <a:pPr eaLnBrk="1" hangingPunct="1"/>
            <a:r>
              <a:rPr lang="de-DE" altLang="de-DE"/>
              <a:t>Das Grabtuch von Turin</a:t>
            </a:r>
          </a:p>
        </p:txBody>
      </p:sp>
      <p:sp>
        <p:nvSpPr>
          <p:cNvPr id="30723" name="Rectangle 3">
            <a:extLst>
              <a:ext uri="{FF2B5EF4-FFF2-40B4-BE49-F238E27FC236}">
                <a16:creationId xmlns:a16="http://schemas.microsoft.com/office/drawing/2014/main" id="{C512996D-3F9E-47F4-8FD3-7758D5085EF7}"/>
              </a:ext>
            </a:extLst>
          </p:cNvPr>
          <p:cNvSpPr>
            <a:spLocks noGrp="1" noChangeArrowheads="1"/>
          </p:cNvSpPr>
          <p:nvPr>
            <p:ph type="body" idx="1"/>
          </p:nvPr>
        </p:nvSpPr>
        <p:spPr>
          <a:xfrm>
            <a:off x="1219200" y="1600200"/>
            <a:ext cx="7772400" cy="5029200"/>
          </a:xfrm>
        </p:spPr>
        <p:txBody>
          <a:bodyPr/>
          <a:lstStyle/>
          <a:p>
            <a:pPr eaLnBrk="1" hangingPunct="1"/>
            <a:endParaRPr lang="de-DE" altLang="de-DE"/>
          </a:p>
          <a:p>
            <a:pPr eaLnBrk="1" hangingPunct="1"/>
            <a:endParaRPr lang="de-DE" altLang="de-DE"/>
          </a:p>
          <a:p>
            <a:pPr eaLnBrk="1" hangingPunct="1"/>
            <a:endParaRPr lang="de-DE" altLang="de-DE"/>
          </a:p>
          <a:p>
            <a:pPr eaLnBrk="1" hangingPunct="1"/>
            <a:r>
              <a:rPr lang="de-DE" altLang="de-DE"/>
              <a:t>                             </a:t>
            </a:r>
          </a:p>
        </p:txBody>
      </p:sp>
      <p:pic>
        <p:nvPicPr>
          <p:cNvPr id="30724" name="Picture 9" descr="Positiv- und Negativbild des Turiner Grabtuchs: Zeigt die Reliquie das Antlitz Christi?">
            <a:hlinkClick r:id="rId2"/>
            <a:extLst>
              <a:ext uri="{FF2B5EF4-FFF2-40B4-BE49-F238E27FC236}">
                <a16:creationId xmlns:a16="http://schemas.microsoft.com/office/drawing/2014/main" id="{733317DC-92C0-4CDE-A6A8-0E3046A68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76400"/>
            <a:ext cx="5105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84CF8AC3-1311-4C25-B501-B9DB65E1E308}"/>
              </a:ext>
            </a:extLst>
          </p:cNvPr>
          <p:cNvSpPr>
            <a:spLocks noGrp="1" noChangeArrowheads="1"/>
          </p:cNvSpPr>
          <p:nvPr>
            <p:ph type="title"/>
          </p:nvPr>
        </p:nvSpPr>
        <p:spPr/>
        <p:txBody>
          <a:bodyPr/>
          <a:lstStyle/>
          <a:p>
            <a:pPr eaLnBrk="1" hangingPunct="1"/>
            <a:r>
              <a:rPr lang="de-DE" altLang="de-DE"/>
              <a:t>Das Grabtuch von Turin</a:t>
            </a:r>
          </a:p>
        </p:txBody>
      </p:sp>
      <p:sp>
        <p:nvSpPr>
          <p:cNvPr id="31747" name="Rectangle 3">
            <a:extLst>
              <a:ext uri="{FF2B5EF4-FFF2-40B4-BE49-F238E27FC236}">
                <a16:creationId xmlns:a16="http://schemas.microsoft.com/office/drawing/2014/main" id="{9E6CB85D-D744-4A08-9868-F7AEEB601BD5}"/>
              </a:ext>
            </a:extLst>
          </p:cNvPr>
          <p:cNvSpPr>
            <a:spLocks noGrp="1" noChangeArrowheads="1"/>
          </p:cNvSpPr>
          <p:nvPr>
            <p:ph type="body" idx="1"/>
          </p:nvPr>
        </p:nvSpPr>
        <p:spPr>
          <a:xfrm>
            <a:off x="1371600" y="1676400"/>
            <a:ext cx="7772400" cy="4953000"/>
          </a:xfrm>
        </p:spPr>
        <p:txBody>
          <a:bodyPr/>
          <a:lstStyle/>
          <a:p>
            <a:pPr eaLnBrk="1" hangingPunct="1">
              <a:buFont typeface="Symbol" panose="05050102010706020507" pitchFamily="18" charset="2"/>
              <a:buNone/>
            </a:pPr>
            <a:endParaRPr lang="de-DE" altLang="de-DE"/>
          </a:p>
        </p:txBody>
      </p:sp>
      <p:pic>
        <p:nvPicPr>
          <p:cNvPr id="31748" name="Picture 4" descr="Grabtuch: Doch eine Jesus-Abbildung?">
            <a:hlinkClick r:id="rId2"/>
            <a:extLst>
              <a:ext uri="{FF2B5EF4-FFF2-40B4-BE49-F238E27FC236}">
                <a16:creationId xmlns:a16="http://schemas.microsoft.com/office/drawing/2014/main" id="{14AA97F3-7B93-4B37-BF0C-1FDB081EDD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828800"/>
            <a:ext cx="4724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88EFC98F-B5B9-4282-AAC3-47771C8DD241}"/>
              </a:ext>
            </a:extLst>
          </p:cNvPr>
          <p:cNvSpPr>
            <a:spLocks noGrp="1" noChangeArrowheads="1"/>
          </p:cNvSpPr>
          <p:nvPr>
            <p:ph type="title"/>
          </p:nvPr>
        </p:nvSpPr>
        <p:spPr/>
        <p:txBody>
          <a:bodyPr/>
          <a:lstStyle/>
          <a:p>
            <a:pPr eaLnBrk="1" hangingPunct="1"/>
            <a:r>
              <a:rPr lang="de-DE" altLang="de-DE"/>
              <a:t>Einmaligkeit des Grabtuchs von Turin</a:t>
            </a:r>
          </a:p>
        </p:txBody>
      </p:sp>
      <p:sp>
        <p:nvSpPr>
          <p:cNvPr id="32771" name="Rectangle 3">
            <a:extLst>
              <a:ext uri="{FF2B5EF4-FFF2-40B4-BE49-F238E27FC236}">
                <a16:creationId xmlns:a16="http://schemas.microsoft.com/office/drawing/2014/main" id="{E259744E-6C83-4395-996E-3F41D2D15A97}"/>
              </a:ext>
            </a:extLst>
          </p:cNvPr>
          <p:cNvSpPr>
            <a:spLocks noGrp="1" noChangeArrowheads="1"/>
          </p:cNvSpPr>
          <p:nvPr>
            <p:ph type="body" idx="1"/>
          </p:nvPr>
        </p:nvSpPr>
        <p:spPr/>
        <p:txBody>
          <a:bodyPr/>
          <a:lstStyle/>
          <a:p>
            <a:pPr eaLnBrk="1" hangingPunct="1"/>
            <a:endParaRPr lang="de-DE" altLang="de-DE">
              <a:cs typeface="Times New Roman" panose="02020603050405020304" pitchFamily="18" charset="0"/>
            </a:endParaRPr>
          </a:p>
          <a:p>
            <a:pPr eaLnBrk="1" hangingPunct="1"/>
            <a:r>
              <a:rPr lang="de-DE" altLang="de-DE">
                <a:cs typeface="Times New Roman" panose="02020603050405020304" pitchFamily="18" charset="0"/>
              </a:rPr>
              <a:t>Das Negativ einer Fotographie des Grabtuchs zeigte 1898 und in der Kontrolle von 1931 sozusagen ein Positiv-Bild des Leichnams - obwohl die Fotographie (und damit das Wissen um Bild-Negative) erst 1836 entdeckt wurde</a:t>
            </a:r>
            <a:r>
              <a:rPr lang="de-DE" altLang="de-DE"/>
              <a:t> </a:t>
            </a:r>
          </a:p>
          <a:p>
            <a:pPr eaLnBrk="1" hangingPunct="1"/>
            <a:endParaRPr lang="de-DE" altLang="de-DE"/>
          </a:p>
        </p:txBody>
      </p:sp>
    </p:spTree>
  </p:cSld>
  <p:clrMapOvr>
    <a:masterClrMapping/>
  </p:clrMapOvr>
  <p:transition>
    <p:pull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29A6B362-8047-4084-AC5A-BB22B0DD9600}"/>
              </a:ext>
            </a:extLst>
          </p:cNvPr>
          <p:cNvSpPr>
            <a:spLocks noGrp="1" noChangeArrowheads="1"/>
          </p:cNvSpPr>
          <p:nvPr>
            <p:ph type="title"/>
          </p:nvPr>
        </p:nvSpPr>
        <p:spPr/>
        <p:txBody>
          <a:bodyPr/>
          <a:lstStyle/>
          <a:p>
            <a:pPr eaLnBrk="1" hangingPunct="1"/>
            <a:r>
              <a:rPr lang="de-DE" altLang="de-DE"/>
              <a:t>Technische Einzelheiten</a:t>
            </a:r>
          </a:p>
        </p:txBody>
      </p:sp>
      <p:sp>
        <p:nvSpPr>
          <p:cNvPr id="33795" name="Rectangle 3">
            <a:extLst>
              <a:ext uri="{FF2B5EF4-FFF2-40B4-BE49-F238E27FC236}">
                <a16:creationId xmlns:a16="http://schemas.microsoft.com/office/drawing/2014/main" id="{92EE7CE2-8940-4AF4-8DCE-54600CD5D2C3}"/>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Das Grabtuch von Turin wird auf Schwarz-Weiß-Fotos schärfer als im Original, was nicht nur an der Verkleinerung, sondern auch an der Tatsache liegt, daß das Auge Schwarz-Weiß-Graduierungen viel besser als die eines blassen Braungelbs wahrnimmt</a:t>
            </a:r>
            <a:r>
              <a:rPr lang="de-DE" altLang="de-DE"/>
              <a:t> </a:t>
            </a:r>
          </a:p>
          <a:p>
            <a:pPr eaLnBrk="1" hangingPunct="1">
              <a:buFont typeface="Symbol" panose="05050102010706020507" pitchFamily="18" charset="2"/>
              <a:buNone/>
            </a:pPr>
            <a:endParaRPr lang="de-DE" altLang="de-DE">
              <a:cs typeface="Times New Roman" panose="02020603050405020304" pitchFamily="18" charset="0"/>
            </a:endParaRPr>
          </a:p>
        </p:txBody>
      </p:sp>
    </p:spTree>
  </p:cSld>
  <p:clrMapOvr>
    <a:masterClrMapping/>
  </p:clrMapOvr>
  <p:transition>
    <p:pull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72568052-414C-4692-8EC2-3645D9965099}"/>
              </a:ext>
            </a:extLst>
          </p:cNvPr>
          <p:cNvSpPr>
            <a:spLocks noGrp="1" noChangeArrowheads="1"/>
          </p:cNvSpPr>
          <p:nvPr>
            <p:ph type="title"/>
          </p:nvPr>
        </p:nvSpPr>
        <p:spPr>
          <a:xfrm>
            <a:off x="1116013" y="404813"/>
            <a:ext cx="7772400" cy="720725"/>
          </a:xfrm>
        </p:spPr>
        <p:txBody>
          <a:bodyPr/>
          <a:lstStyle/>
          <a:p>
            <a:pPr eaLnBrk="1" hangingPunct="1"/>
            <a:r>
              <a:rPr lang="de-DE" altLang="de-DE" sz="4800"/>
              <a:t>Das Leinentuch</a:t>
            </a:r>
          </a:p>
        </p:txBody>
      </p:sp>
      <p:sp>
        <p:nvSpPr>
          <p:cNvPr id="34819" name="Rectangle 3">
            <a:extLst>
              <a:ext uri="{FF2B5EF4-FFF2-40B4-BE49-F238E27FC236}">
                <a16:creationId xmlns:a16="http://schemas.microsoft.com/office/drawing/2014/main" id="{9BDA2A8A-68AF-4531-838C-B6C45655CF91}"/>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Bis heute erhaltene Tücher aus altägyptischen Gräbern beweisen die Haltbarkeit solcher Gewebe über mehr als zwei Jahrtausende</a:t>
            </a:r>
          </a:p>
          <a:p>
            <a:pPr eaLnBrk="1" hangingPunct="1">
              <a:lnSpc>
                <a:spcPct val="90000"/>
              </a:lnSpc>
            </a:pPr>
            <a:r>
              <a:rPr lang="de-DE" altLang="de-DE" sz="2800">
                <a:cs typeface="Times New Roman" panose="02020603050405020304" pitchFamily="18" charset="0"/>
              </a:rPr>
              <a:t>Das Leinentuch ist in seiner ungewöhnlichen Webart außerordentlich selten und kostbar, was mit den Aussagen der Bibel übereinstimmt, daß es ein Mitglied des Hohen Rates - Josef von Arimathäa - war, der Jesus in seinem eigenen geplanten Grab ungewaschen in einem Leinentuch beisetzte</a:t>
            </a:r>
            <a:r>
              <a:rPr lang="de-DE" altLang="de-DE" sz="2800"/>
              <a:t> </a:t>
            </a:r>
          </a:p>
          <a:p>
            <a:pPr eaLnBrk="1" hangingPunct="1">
              <a:lnSpc>
                <a:spcPct val="90000"/>
              </a:lnSpc>
              <a:buFont typeface="Symbol" panose="05050102010706020507" pitchFamily="18" charset="2"/>
              <a:buNone/>
            </a:pPr>
            <a:r>
              <a:rPr lang="de-DE" altLang="de-DE" sz="2800"/>
              <a:t> </a:t>
            </a:r>
          </a:p>
        </p:txBody>
      </p:sp>
    </p:spTree>
  </p:cSld>
  <p:clrMapOvr>
    <a:masterClrMapping/>
  </p:clrMapOvr>
  <p:transition>
    <p:pull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E0F250-60EE-4F26-A319-73648DEB7021}"/>
              </a:ext>
            </a:extLst>
          </p:cNvPr>
          <p:cNvSpPr>
            <a:spLocks noGrp="1"/>
          </p:cNvSpPr>
          <p:nvPr>
            <p:ph type="title"/>
          </p:nvPr>
        </p:nvSpPr>
        <p:spPr/>
        <p:txBody>
          <a:bodyPr/>
          <a:lstStyle/>
          <a:p>
            <a:r>
              <a:rPr lang="de-DE" sz="4200" dirty="0"/>
              <a:t>Neutestamentliche </a:t>
            </a:r>
            <a:r>
              <a:rPr lang="de-DE" sz="4200" dirty="0" err="1"/>
              <a:t>Ausssagen</a:t>
            </a:r>
            <a:r>
              <a:rPr lang="de-DE" sz="4200" dirty="0"/>
              <a:t> zum Grabtuch: Matthäus 27,59-60</a:t>
            </a:r>
          </a:p>
        </p:txBody>
      </p:sp>
      <p:sp>
        <p:nvSpPr>
          <p:cNvPr id="3" name="Inhaltsplatzhalter 2">
            <a:extLst>
              <a:ext uri="{FF2B5EF4-FFF2-40B4-BE49-F238E27FC236}">
                <a16:creationId xmlns:a16="http://schemas.microsoft.com/office/drawing/2014/main" id="{2CEBE557-9032-4AA6-B51B-276280444A9A}"/>
              </a:ext>
            </a:extLst>
          </p:cNvPr>
          <p:cNvSpPr>
            <a:spLocks noGrp="1"/>
          </p:cNvSpPr>
          <p:nvPr>
            <p:ph idx="1"/>
          </p:nvPr>
        </p:nvSpPr>
        <p:spPr/>
        <p:txBody>
          <a:bodyPr/>
          <a:lstStyle/>
          <a:p>
            <a:r>
              <a:rPr lang="de-DE" sz="3400" dirty="0"/>
              <a:t>59 Und Josef nahm den Leib und wickelte ihn in ein reines Leinentuch60 und legte ihn in sein eigenes neues Grab, das er in einen Felsen hatte hauen lassen, und wälzte einen großen Stein vor die Tür des Grabes und ging davon.</a:t>
            </a:r>
          </a:p>
          <a:p>
            <a:endParaRPr lang="de-DE" dirty="0"/>
          </a:p>
        </p:txBody>
      </p:sp>
    </p:spTree>
    <p:extLst>
      <p:ext uri="{BB962C8B-B14F-4D97-AF65-F5344CB8AC3E}">
        <p14:creationId xmlns:p14="http://schemas.microsoft.com/office/powerpoint/2010/main" val="166866245"/>
      </p:ext>
    </p:extLst>
  </p:cSld>
  <p:clrMapOvr>
    <a:masterClrMapping/>
  </p:clrMapOvr>
  <p:transition>
    <p:pull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60C26321-DF75-43CC-92A0-75346B61419F}"/>
              </a:ext>
            </a:extLst>
          </p:cNvPr>
          <p:cNvSpPr>
            <a:spLocks noGrp="1" noChangeArrowheads="1"/>
          </p:cNvSpPr>
          <p:nvPr>
            <p:ph type="title"/>
          </p:nvPr>
        </p:nvSpPr>
        <p:spPr/>
        <p:txBody>
          <a:bodyPr/>
          <a:lstStyle/>
          <a:p>
            <a:pPr eaLnBrk="1" hangingPunct="1"/>
            <a:r>
              <a:rPr lang="de-DE" altLang="de-DE"/>
              <a:t>Das GvT stammt aus der Zeit Jesu</a:t>
            </a:r>
          </a:p>
        </p:txBody>
      </p:sp>
      <p:sp>
        <p:nvSpPr>
          <p:cNvPr id="35843" name="Rectangle 3">
            <a:extLst>
              <a:ext uri="{FF2B5EF4-FFF2-40B4-BE49-F238E27FC236}">
                <a16:creationId xmlns:a16="http://schemas.microsoft.com/office/drawing/2014/main" id="{2EE49CD6-15ED-4435-8F24-B0F4BEE522EC}"/>
              </a:ext>
            </a:extLst>
          </p:cNvPr>
          <p:cNvSpPr>
            <a:spLocks noGrp="1" noChangeArrowheads="1"/>
          </p:cNvSpPr>
          <p:nvPr>
            <p:ph type="body" idx="1"/>
          </p:nvPr>
        </p:nvSpPr>
        <p:spPr/>
        <p:txBody>
          <a:bodyPr/>
          <a:lstStyle/>
          <a:p>
            <a:pPr algn="just" eaLnBrk="1" hangingPunct="1"/>
            <a:r>
              <a:rPr lang="de-DE" altLang="de-DE">
                <a:cs typeface="Times New Roman" panose="02020603050405020304" pitchFamily="18" charset="0"/>
              </a:rPr>
              <a:t>Galilea war zu Zeit Jesu ein wichtiges Leinen-produzierendes Land </a:t>
            </a:r>
          </a:p>
          <a:p>
            <a:pPr algn="just" eaLnBrk="1" hangingPunct="1"/>
            <a:r>
              <a:rPr lang="de-DE" altLang="de-DE">
                <a:cs typeface="Times New Roman" panose="02020603050405020304" pitchFamily="18" charset="0"/>
              </a:rPr>
              <a:t>Die Webart wurde in der Antike im Vorderen Orient verwandt (HF 24)</a:t>
            </a:r>
          </a:p>
          <a:p>
            <a:pPr eaLnBrk="1" hangingPunct="1"/>
            <a:r>
              <a:rPr lang="de-DE" altLang="de-DE">
                <a:cs typeface="Times New Roman" panose="02020603050405020304" pitchFamily="18" charset="0"/>
              </a:rPr>
              <a:t>Das Fischgrätenwebmuster (Bindung 3:1) des Leinens gab es schon vor über 2000 Jahren in Ägypten, im 1.-3. Jahrhundert aus Syrien und auch in Pompeji, nicht aber vor dem 15. Jahrhundert im Abendland</a:t>
            </a:r>
            <a:r>
              <a:rPr lang="de-DE" altLang="de-DE"/>
              <a:t> </a:t>
            </a:r>
          </a:p>
        </p:txBody>
      </p:sp>
    </p:spTree>
  </p:cSld>
  <p:clrMapOvr>
    <a:masterClrMapping/>
  </p:clrMapOvr>
  <p:transition>
    <p:pull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97A2B3C4-1E97-4B13-B6B4-1E6DD6A58548}"/>
              </a:ext>
            </a:extLst>
          </p:cNvPr>
          <p:cNvSpPr>
            <a:spLocks noGrp="1" noChangeArrowheads="1"/>
          </p:cNvSpPr>
          <p:nvPr>
            <p:ph type="title"/>
          </p:nvPr>
        </p:nvSpPr>
        <p:spPr/>
        <p:txBody>
          <a:bodyPr/>
          <a:lstStyle/>
          <a:p>
            <a:pPr eaLnBrk="1" hangingPunct="1"/>
            <a:r>
              <a:rPr lang="de-DE" altLang="de-DE"/>
              <a:t>Das GvT stammt aus der Zeit Jesu </a:t>
            </a:r>
          </a:p>
        </p:txBody>
      </p:sp>
      <p:sp>
        <p:nvSpPr>
          <p:cNvPr id="36867" name="Rectangle 3">
            <a:extLst>
              <a:ext uri="{FF2B5EF4-FFF2-40B4-BE49-F238E27FC236}">
                <a16:creationId xmlns:a16="http://schemas.microsoft.com/office/drawing/2014/main" id="{BA9D6072-DF07-43D1-B1F8-E4E97D243859}"/>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Gewisse Baumwollreste (der Art Gossypium herbaceum) auf dem GvT sprechen nicht gegen die Echtheit: Schon vor 2300 Jahren wurde Baumwolle in Syrien verwendet. Im Abendland wurde Baumwolle dagegen niemals angebaut und im Mittelalter auch nicht verarbeitet. In Ägypten wurde zur Zeit Jesu weder Baumwolle angebaut noch verarbeitet</a:t>
            </a:r>
            <a:r>
              <a:rPr lang="de-DE" altLang="de-DE"/>
              <a:t> </a:t>
            </a:r>
          </a:p>
        </p:txBody>
      </p:sp>
    </p:spTree>
  </p:cSld>
  <p:clrMapOvr>
    <a:masterClrMapping/>
  </p:clrMapOvr>
  <p:transition>
    <p:pull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9C447B2-47CE-4355-807C-8D6CCF038CCC}"/>
              </a:ext>
            </a:extLst>
          </p:cNvPr>
          <p:cNvSpPr>
            <a:spLocks noGrp="1" noChangeArrowheads="1"/>
          </p:cNvSpPr>
          <p:nvPr>
            <p:ph type="title"/>
          </p:nvPr>
        </p:nvSpPr>
        <p:spPr/>
        <p:txBody>
          <a:bodyPr/>
          <a:lstStyle/>
          <a:p>
            <a:pPr eaLnBrk="1" hangingPunct="1"/>
            <a:r>
              <a:rPr lang="de-DE" altLang="de-DE"/>
              <a:t>Das GvT stammt aus der Zeit Jesu</a:t>
            </a:r>
          </a:p>
        </p:txBody>
      </p:sp>
      <p:sp>
        <p:nvSpPr>
          <p:cNvPr id="37891" name="Rectangle 3">
            <a:extLst>
              <a:ext uri="{FF2B5EF4-FFF2-40B4-BE49-F238E27FC236}">
                <a16:creationId xmlns:a16="http://schemas.microsoft.com/office/drawing/2014/main" id="{E966F23D-F5DD-49FF-816C-0300A198452C}"/>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Textilforscherin Flury‑Lemberg identifizierte in einer dort vorgestellten neuen Untersuchung den Stoff: das Tuch gleiche in Struktur, Webart und Nähten anderen Textilien, die in der Festung Masada im heutigen Israel gefunden wurden und eindeutig aus dem ersten Jahrhundert stammen</a:t>
            </a:r>
            <a:r>
              <a:rPr lang="de-DE" altLang="de-DE"/>
              <a:t> </a:t>
            </a:r>
            <a:endParaRPr lang="de-DE" altLang="de-DE" sz="2800">
              <a:cs typeface="Times New Roman" panose="02020603050405020304" pitchFamily="18" charset="0"/>
            </a:endParaRPr>
          </a:p>
        </p:txBody>
      </p:sp>
    </p:spTree>
  </p:cSld>
  <p:clrMapOvr>
    <a:masterClrMapping/>
  </p:clrMapOvr>
  <p:transition>
    <p:pull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3A90760C-C324-4B87-AC92-6653625E7D16}"/>
              </a:ext>
            </a:extLst>
          </p:cNvPr>
          <p:cNvSpPr>
            <a:spLocks noGrp="1" noChangeArrowheads="1"/>
          </p:cNvSpPr>
          <p:nvPr>
            <p:ph type="title"/>
          </p:nvPr>
        </p:nvSpPr>
        <p:spPr/>
        <p:txBody>
          <a:bodyPr/>
          <a:lstStyle/>
          <a:p>
            <a:pPr eaLnBrk="1" hangingPunct="1"/>
            <a:r>
              <a:rPr lang="de-DE" altLang="de-DE"/>
              <a:t>Das Grabtuch zeigt einen Juden</a:t>
            </a:r>
          </a:p>
        </p:txBody>
      </p:sp>
      <p:sp>
        <p:nvSpPr>
          <p:cNvPr id="38915" name="Rectangle 3">
            <a:extLst>
              <a:ext uri="{FF2B5EF4-FFF2-40B4-BE49-F238E27FC236}">
                <a16:creationId xmlns:a16="http://schemas.microsoft.com/office/drawing/2014/main" id="{C25407E0-34D1-4B41-A5BC-6D36911C19F1}"/>
              </a:ext>
            </a:extLst>
          </p:cNvPr>
          <p:cNvSpPr>
            <a:spLocks noGrp="1" noChangeArrowheads="1"/>
          </p:cNvSpPr>
          <p:nvPr>
            <p:ph type="body" idx="1"/>
          </p:nvPr>
        </p:nvSpPr>
        <p:spPr/>
        <p:txBody>
          <a:bodyPr/>
          <a:lstStyle/>
          <a:p>
            <a:pPr eaLnBrk="1" hangingPunct="1"/>
            <a:endParaRPr lang="de-DE" altLang="de-DE">
              <a:cs typeface="Times New Roman" panose="02020603050405020304" pitchFamily="18" charset="0"/>
            </a:endParaRPr>
          </a:p>
          <a:p>
            <a:pPr eaLnBrk="1" hangingPunct="1"/>
            <a:r>
              <a:rPr lang="de-DE" altLang="de-DE">
                <a:cs typeface="Times New Roman" panose="02020603050405020304" pitchFamily="18" charset="0"/>
              </a:rPr>
              <a:t>Kein Männerportrait der Antike zeigt einen Mann mit schulterlangem, in der Mitte gescheiteltem Haar; dies war eine fast nur bei den Juden vorkommende Haarfrisur</a:t>
            </a:r>
            <a:endParaRPr lang="de-DE" altLang="de-DE"/>
          </a:p>
        </p:txBody>
      </p:sp>
    </p:spTree>
  </p:cSld>
  <p:clrMapOvr>
    <a:masterClrMapping/>
  </p:clrMapOvr>
  <p:transition>
    <p:pull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FE39D044-58AA-4EF7-8DFC-65354CE4F66B}"/>
              </a:ext>
            </a:extLst>
          </p:cNvPr>
          <p:cNvSpPr>
            <a:spLocks noGrp="1" noChangeArrowheads="1"/>
          </p:cNvSpPr>
          <p:nvPr>
            <p:ph type="title"/>
          </p:nvPr>
        </p:nvSpPr>
        <p:spPr/>
        <p:txBody>
          <a:bodyPr/>
          <a:lstStyle/>
          <a:p>
            <a:pPr eaLnBrk="1" hangingPunct="1"/>
            <a:r>
              <a:rPr lang="de-DE" altLang="de-DE"/>
              <a:t>Anatomische Einzelheiten bestätigen das Neue Testament</a:t>
            </a:r>
          </a:p>
        </p:txBody>
      </p:sp>
      <p:sp>
        <p:nvSpPr>
          <p:cNvPr id="39939" name="Rectangle 3">
            <a:extLst>
              <a:ext uri="{FF2B5EF4-FFF2-40B4-BE49-F238E27FC236}">
                <a16:creationId xmlns:a16="http://schemas.microsoft.com/office/drawing/2014/main" id="{DFF8E455-B56A-4F38-AE2A-E188FBBE52A1}"/>
              </a:ext>
            </a:extLst>
          </p:cNvPr>
          <p:cNvSpPr>
            <a:spLocks noGrp="1" noChangeArrowheads="1"/>
          </p:cNvSpPr>
          <p:nvPr>
            <p:ph type="body" idx="1"/>
          </p:nvPr>
        </p:nvSpPr>
        <p:spPr/>
        <p:txBody>
          <a:bodyPr/>
          <a:lstStyle/>
          <a:p>
            <a:pPr eaLnBrk="1" hangingPunct="1"/>
            <a:endParaRPr lang="de-DE" altLang="de-DE">
              <a:cs typeface="Times New Roman" panose="02020603050405020304" pitchFamily="18" charset="0"/>
            </a:endParaRPr>
          </a:p>
          <a:p>
            <a:pPr eaLnBrk="1" hangingPunct="1"/>
            <a:r>
              <a:rPr lang="de-DE" altLang="de-DE" sz="4000">
                <a:cs typeface="Times New Roman" panose="02020603050405020304" pitchFamily="18" charset="0"/>
              </a:rPr>
              <a:t>Das Tuch zeigt einen Gekreuzigten, der mit Nägeln ans Kreuz geschlagen wurde, was nicht selbstverständlich war </a:t>
            </a:r>
          </a:p>
        </p:txBody>
      </p:sp>
    </p:spTree>
  </p:cSld>
  <p:clrMapOvr>
    <a:masterClrMapping/>
  </p:clrMapOvr>
  <p:transition>
    <p:pull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0D2449B9-D736-4E27-8F32-AAF246E808E5}"/>
              </a:ext>
            </a:extLst>
          </p:cNvPr>
          <p:cNvSpPr>
            <a:spLocks noGrp="1" noChangeArrowheads="1"/>
          </p:cNvSpPr>
          <p:nvPr>
            <p:ph type="title"/>
          </p:nvPr>
        </p:nvSpPr>
        <p:spPr/>
        <p:txBody>
          <a:bodyPr/>
          <a:lstStyle/>
          <a:p>
            <a:pPr eaLnBrk="1" hangingPunct="1"/>
            <a:r>
              <a:rPr lang="de-DE" altLang="de-DE"/>
              <a:t>Datierung des Grabtuchs von Turin</a:t>
            </a:r>
          </a:p>
        </p:txBody>
      </p:sp>
      <p:sp>
        <p:nvSpPr>
          <p:cNvPr id="40963" name="Rectangle 3">
            <a:extLst>
              <a:ext uri="{FF2B5EF4-FFF2-40B4-BE49-F238E27FC236}">
                <a16:creationId xmlns:a16="http://schemas.microsoft.com/office/drawing/2014/main" id="{885F306C-94E4-45A9-A0E5-DEE796664182}"/>
              </a:ext>
            </a:extLst>
          </p:cNvPr>
          <p:cNvSpPr>
            <a:spLocks noGrp="1" noChangeArrowheads="1"/>
          </p:cNvSpPr>
          <p:nvPr>
            <p:ph type="body" idx="1"/>
          </p:nvPr>
        </p:nvSpPr>
        <p:spPr/>
        <p:txBody>
          <a:bodyPr/>
          <a:lstStyle/>
          <a:p>
            <a:pPr eaLnBrk="1" hangingPunct="1"/>
            <a:endParaRPr lang="de-DE" altLang="de-DE"/>
          </a:p>
          <a:p>
            <a:pPr eaLnBrk="1" hangingPunct="1"/>
            <a:r>
              <a:rPr lang="de-DE" altLang="de-DE">
                <a:cs typeface="Times New Roman" panose="02020603050405020304" pitchFamily="18" charset="0"/>
              </a:rPr>
              <a:t>Kreuzigungsstrafen wurden bald nach dem Jahr 300 durch Kaiser Konstantin abgeschafft, so daß das Tuch höchstwahrscheinlich aus der Zeit davor stammt </a:t>
            </a:r>
          </a:p>
        </p:txBody>
      </p:sp>
    </p:spTree>
  </p:cSld>
  <p:clrMapOvr>
    <a:masterClrMapping/>
  </p:clrMapOvr>
  <p:transition>
    <p:pull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0E5A9A0-1220-4D82-81F3-F9E7122C6E82}"/>
              </a:ext>
            </a:extLst>
          </p:cNvPr>
          <p:cNvSpPr>
            <a:spLocks noGrp="1" noChangeArrowheads="1"/>
          </p:cNvSpPr>
          <p:nvPr>
            <p:ph type="title"/>
          </p:nvPr>
        </p:nvSpPr>
        <p:spPr/>
        <p:txBody>
          <a:bodyPr/>
          <a:lstStyle/>
          <a:p>
            <a:pPr eaLnBrk="1" hangingPunct="1"/>
            <a:r>
              <a:rPr lang="de-DE" altLang="de-DE"/>
              <a:t>Datierung des Grabtuchs</a:t>
            </a:r>
          </a:p>
        </p:txBody>
      </p:sp>
      <p:sp>
        <p:nvSpPr>
          <p:cNvPr id="41987" name="Rectangle 3">
            <a:extLst>
              <a:ext uri="{FF2B5EF4-FFF2-40B4-BE49-F238E27FC236}">
                <a16:creationId xmlns:a16="http://schemas.microsoft.com/office/drawing/2014/main" id="{2A8A780D-0825-4CF2-8ECA-BC46FFC716D4}"/>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Eine Kreuzigung mit anschließender Abnahme und Begräbnis des Leichnams war innerhalb des Römischen Reiches nur in Palästina (nach jüdischem Recht Dt 21,23) und dies nur in den Jahren zwischen 6 und 66 n.Chr. möglich, da in dieser Zeit der Hohe Rat neben dem Prokurator jüdische Gesetze realisieren konnte </a:t>
            </a:r>
          </a:p>
        </p:txBody>
      </p:sp>
    </p:spTree>
  </p:cSld>
  <p:clrMapOvr>
    <a:masterClrMapping/>
  </p:clrMapOvr>
  <p:transition>
    <p:pull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E747197-A423-4D62-BDF5-D153221ABE7D}"/>
              </a:ext>
            </a:extLst>
          </p:cNvPr>
          <p:cNvSpPr>
            <a:spLocks noGrp="1" noChangeArrowheads="1"/>
          </p:cNvSpPr>
          <p:nvPr>
            <p:ph type="title"/>
          </p:nvPr>
        </p:nvSpPr>
        <p:spPr/>
        <p:txBody>
          <a:bodyPr/>
          <a:lstStyle/>
          <a:p>
            <a:pPr eaLnBrk="1" hangingPunct="1"/>
            <a:r>
              <a:rPr lang="de-DE" altLang="de-DE"/>
              <a:t>Das Grabtuch zeigt einen bestimmten Gekreuzigten: Jesus</a:t>
            </a:r>
            <a:endParaRPr lang="de-DE" altLang="de-DE" sz="4800"/>
          </a:p>
        </p:txBody>
      </p:sp>
      <p:sp>
        <p:nvSpPr>
          <p:cNvPr id="43011" name="Rectangle 3">
            <a:extLst>
              <a:ext uri="{FF2B5EF4-FFF2-40B4-BE49-F238E27FC236}">
                <a16:creationId xmlns:a16="http://schemas.microsoft.com/office/drawing/2014/main" id="{045694D8-01BE-4035-89CD-64B86DA1A16C}"/>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Die auf dem Grabtuch von Turin erkennbare Dornenkrone gab es nur bei der Kreuzigung Jesu </a:t>
            </a:r>
          </a:p>
          <a:p>
            <a:pPr eaLnBrk="1" hangingPunct="1"/>
            <a:r>
              <a:rPr lang="de-DE" altLang="de-DE" sz="2800">
                <a:cs typeface="Times New Roman" panose="02020603050405020304" pitchFamily="18" charset="0"/>
              </a:rPr>
              <a:t>Das Blut im Kopfbereich läßt sich am ehesten durch die Dornenkrone erklären. Dabei entspricht der unterbrochene Bluverlauf des Blutrinnsals auf der Stirn in Form einer gespiegelten 3 exakt den Muskelbündeln einer gefurchten Stirn</a:t>
            </a:r>
          </a:p>
          <a:p>
            <a:pPr eaLnBrk="1" hangingPunct="1">
              <a:buFont typeface="Symbol" panose="05050102010706020507" pitchFamily="18" charset="2"/>
              <a:buNone/>
            </a:pPr>
            <a:r>
              <a:rPr lang="de-DE" altLang="de-DE" sz="2800"/>
              <a:t>  </a:t>
            </a:r>
          </a:p>
        </p:txBody>
      </p:sp>
    </p:spTree>
  </p:cSld>
  <p:clrMapOvr>
    <a:masterClrMapping/>
  </p:clrMapOvr>
  <p:transition>
    <p:pull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36C92BBA-C7DC-49FE-9D2B-B6BA409D582F}"/>
              </a:ext>
            </a:extLst>
          </p:cNvPr>
          <p:cNvSpPr>
            <a:spLocks noGrp="1" noChangeArrowheads="1"/>
          </p:cNvSpPr>
          <p:nvPr>
            <p:ph type="title"/>
          </p:nvPr>
        </p:nvSpPr>
        <p:spPr/>
        <p:txBody>
          <a:bodyPr/>
          <a:lstStyle/>
          <a:p>
            <a:pPr eaLnBrk="1" hangingPunct="1"/>
            <a:r>
              <a:rPr lang="de-DE" altLang="de-DE"/>
              <a:t>Das GvT stammt aus der Zeit Jesu: Münzabdrücke</a:t>
            </a:r>
          </a:p>
        </p:txBody>
      </p:sp>
      <p:sp>
        <p:nvSpPr>
          <p:cNvPr id="44035" name="Rectangle 3">
            <a:extLst>
              <a:ext uri="{FF2B5EF4-FFF2-40B4-BE49-F238E27FC236}">
                <a16:creationId xmlns:a16="http://schemas.microsoft.com/office/drawing/2014/main" id="{7472E1FB-4892-4690-9B1D-1D5A8E6C427B}"/>
              </a:ext>
            </a:extLst>
          </p:cNvPr>
          <p:cNvSpPr>
            <a:spLocks noGrp="1" noChangeArrowheads="1"/>
          </p:cNvSpPr>
          <p:nvPr>
            <p:ph type="body" idx="1"/>
          </p:nvPr>
        </p:nvSpPr>
        <p:spPr/>
        <p:txBody>
          <a:bodyPr/>
          <a:lstStyle/>
          <a:p>
            <a:pPr eaLnBrk="1" hangingPunct="1">
              <a:lnSpc>
                <a:spcPct val="90000"/>
              </a:lnSpc>
            </a:pPr>
            <a:r>
              <a:rPr lang="de-DE" altLang="de-DE" sz="3000">
                <a:cs typeface="Times New Roman" panose="02020603050405020304" pitchFamily="18" charset="0"/>
              </a:rPr>
              <a:t>Auf dem rechten Auge (und weniger deutlich auch auf dem linken Auge) wurde  - auch über die Computeranalyse einer Fotographie -  ein Münzabdruck mit den Buchstaben UCAI und einem Hirtenstab entdeckt. Umfang und Form, Winkelstellung der Buchstaben und des Stabes sind deckungsgleich mit einer römischen Kupfermünze, die in dieser Art nur von Pilatus 29 n. Chr. (16. Jahr des Kaisers Tiberius) geprägt wurde  (s.a. GE 174)</a:t>
            </a:r>
          </a:p>
        </p:txBody>
      </p:sp>
    </p:spTree>
  </p:cSld>
  <p:clrMapOvr>
    <a:masterClrMapping/>
  </p:clrMapOvr>
  <p:transition>
    <p:pull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BD16AF0F-A343-425F-90C8-D870E2B5F97B}"/>
              </a:ext>
            </a:extLst>
          </p:cNvPr>
          <p:cNvSpPr>
            <a:spLocks noGrp="1" noChangeArrowheads="1"/>
          </p:cNvSpPr>
          <p:nvPr>
            <p:ph type="title"/>
          </p:nvPr>
        </p:nvSpPr>
        <p:spPr/>
        <p:txBody>
          <a:bodyPr/>
          <a:lstStyle/>
          <a:p>
            <a:pPr eaLnBrk="1" hangingPunct="1"/>
            <a:r>
              <a:rPr lang="de-DE" altLang="de-DE"/>
              <a:t>Das GvT stammt aus der Zeit Jesu</a:t>
            </a:r>
          </a:p>
        </p:txBody>
      </p:sp>
      <p:pic>
        <p:nvPicPr>
          <p:cNvPr id="45059" name="Picture 4">
            <a:extLst>
              <a:ext uri="{FF2B5EF4-FFF2-40B4-BE49-F238E27FC236}">
                <a16:creationId xmlns:a16="http://schemas.microsoft.com/office/drawing/2014/main" id="{A3CAB739-DAC6-4023-AD88-A6E03558338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19200" y="1858963"/>
            <a:ext cx="7772400" cy="3703637"/>
          </a:xfrm>
          <a:noFill/>
        </p:spPr>
      </p:pic>
    </p:spTree>
  </p:cSld>
  <p:clrMapOvr>
    <a:masterClrMapping/>
  </p:clrMapOvr>
  <p:transition>
    <p:pull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16D672-7EEE-4261-87EB-696E38F6EC6B}"/>
              </a:ext>
            </a:extLst>
          </p:cNvPr>
          <p:cNvSpPr>
            <a:spLocks noGrp="1"/>
          </p:cNvSpPr>
          <p:nvPr>
            <p:ph type="title"/>
          </p:nvPr>
        </p:nvSpPr>
        <p:spPr/>
        <p:txBody>
          <a:bodyPr/>
          <a:lstStyle/>
          <a:p>
            <a:r>
              <a:rPr lang="de-DE" dirty="0"/>
              <a:t>Neutestamentliche </a:t>
            </a:r>
            <a:r>
              <a:rPr lang="de-DE" dirty="0" err="1"/>
              <a:t>Ausssagen</a:t>
            </a:r>
            <a:r>
              <a:rPr lang="de-DE" dirty="0"/>
              <a:t> zum Grabtuch: Markus 15,42-46</a:t>
            </a:r>
          </a:p>
        </p:txBody>
      </p:sp>
      <p:sp>
        <p:nvSpPr>
          <p:cNvPr id="3" name="Inhaltsplatzhalter 2">
            <a:extLst>
              <a:ext uri="{FF2B5EF4-FFF2-40B4-BE49-F238E27FC236}">
                <a16:creationId xmlns:a16="http://schemas.microsoft.com/office/drawing/2014/main" id="{D422FADA-B746-430E-AA61-5A00C5A5F69A}"/>
              </a:ext>
            </a:extLst>
          </p:cNvPr>
          <p:cNvSpPr>
            <a:spLocks noGrp="1"/>
          </p:cNvSpPr>
          <p:nvPr>
            <p:ph idx="1"/>
          </p:nvPr>
        </p:nvSpPr>
        <p:spPr/>
        <p:txBody>
          <a:bodyPr/>
          <a:lstStyle/>
          <a:p>
            <a:r>
              <a:rPr lang="de-DE" sz="2400" dirty="0"/>
              <a:t>42 Und als es schon Abend wurde und weil Rüsttag war, das ist der Tag vor dem Sabbat,43 kam Josef von </a:t>
            </a:r>
            <a:r>
              <a:rPr lang="de-DE" sz="2400" dirty="0" err="1"/>
              <a:t>Arimathäa</a:t>
            </a:r>
            <a:r>
              <a:rPr lang="de-DE" sz="2400" dirty="0"/>
              <a:t>, ein angesehener Ratsherr, der auch auf das Reich Gottes wartete; der wagte es und ging hinein zu Pilatus und bat um den Leichnam Jesu.44 Pilatus aber wunderte sich, dass er schon tot war, und rief den Hauptmann und fragte ihn, ob er schon länger gestorben wäre. 45 Und als er’s erkundet hatte von dem Hauptmann, überließ er Josef den Leichnam.46 Und der kaufte ein Leinentuch und nahm ihn ab vom Kreuz und wickelte ihn in das Tuch und legte ihn in ein Grab, das war in einen Felsen gehauen, und wälzte einen Stein vor des Grabes Tür.</a:t>
            </a:r>
          </a:p>
        </p:txBody>
      </p:sp>
    </p:spTree>
    <p:extLst>
      <p:ext uri="{BB962C8B-B14F-4D97-AF65-F5344CB8AC3E}">
        <p14:creationId xmlns:p14="http://schemas.microsoft.com/office/powerpoint/2010/main" val="3827406547"/>
      </p:ext>
    </p:extLst>
  </p:cSld>
  <p:clrMapOvr>
    <a:masterClrMapping/>
  </p:clrMapOvr>
  <p:transition>
    <p:pull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9AA3FC9-A496-4D93-A3B7-068D41A4A8D2}"/>
              </a:ext>
            </a:extLst>
          </p:cNvPr>
          <p:cNvSpPr>
            <a:spLocks noGrp="1" noChangeArrowheads="1"/>
          </p:cNvSpPr>
          <p:nvPr>
            <p:ph type="title"/>
          </p:nvPr>
        </p:nvSpPr>
        <p:spPr/>
        <p:txBody>
          <a:bodyPr/>
          <a:lstStyle/>
          <a:p>
            <a:pPr eaLnBrk="1" hangingPunct="1"/>
            <a:r>
              <a:rPr lang="de-DE" altLang="de-DE"/>
              <a:t>Das GvT stammt aus der Zeit Jesu: Münzabdrücke</a:t>
            </a:r>
          </a:p>
        </p:txBody>
      </p:sp>
      <p:sp>
        <p:nvSpPr>
          <p:cNvPr id="46083" name="Rectangle 3">
            <a:extLst>
              <a:ext uri="{FF2B5EF4-FFF2-40B4-BE49-F238E27FC236}">
                <a16:creationId xmlns:a16="http://schemas.microsoft.com/office/drawing/2014/main" id="{1E5762C4-A874-4CD4-8089-EDD938DE6852}"/>
              </a:ext>
            </a:extLst>
          </p:cNvPr>
          <p:cNvSpPr>
            <a:spLocks noGrp="1" noChangeArrowheads="1"/>
          </p:cNvSpPr>
          <p:nvPr>
            <p:ph type="body" idx="1"/>
          </p:nvPr>
        </p:nvSpPr>
        <p:spPr/>
        <p:txBody>
          <a:bodyPr/>
          <a:lstStyle/>
          <a:p>
            <a:pPr eaLnBrk="1" hangingPunct="1">
              <a:lnSpc>
                <a:spcPct val="90000"/>
              </a:lnSpc>
            </a:pPr>
            <a:r>
              <a:rPr lang="de-DE" altLang="de-DE" sz="2400">
                <a:cs typeface="Times New Roman" panose="02020603050405020304" pitchFamily="18" charset="0"/>
              </a:rPr>
              <a:t>Die Inschrift des Münzabdruckes heißt ergänzt 'Tiberiou Kaisaros', wobei das C, das im Lateinischen wie K gesprochen wird, ein auch bei anderen Münzen dieser Art nachgewiesener Prägefehler ist. Pilatus wurde 26 n.Chr. Prokurator von Judäa. Die Münze ist nach der Inschrift im 15. Jahr des Kaisers Tiberius, d.i. 29/30 n.Chr. geprägt worden. Nach dem Jahr 31 n.Chr. hatte er nicht mehr das Recht zur Prägung von Münzen; die Prägung dieser Münze erfolgte wahrscheinlich im Jahr 29 nach Christi, so daß auch eine Datierung von Jesu Tod recht exakt möglich ist. Ein solcher jüdischer Brauch ist zwar literarisch nicht belegt, bei Ausgrabungen am Toten Meer wurde jedoch auch eine andere Leiche mit Münzen auf den Augen gefunden (s.a. HF 24)</a:t>
            </a:r>
          </a:p>
        </p:txBody>
      </p:sp>
    </p:spTree>
  </p:cSld>
  <p:clrMapOvr>
    <a:masterClrMapping/>
  </p:clrMapOvr>
  <p:transition>
    <p:pull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a:extLst>
              <a:ext uri="{FF2B5EF4-FFF2-40B4-BE49-F238E27FC236}">
                <a16:creationId xmlns:a16="http://schemas.microsoft.com/office/drawing/2014/main" id="{726DFF48-F2DE-4444-9F6B-AB403100B595}"/>
              </a:ext>
            </a:extLst>
          </p:cNvPr>
          <p:cNvSpPr>
            <a:spLocks noGrp="1" noChangeArrowheads="1"/>
          </p:cNvSpPr>
          <p:nvPr>
            <p:ph type="title"/>
          </p:nvPr>
        </p:nvSpPr>
        <p:spPr/>
        <p:txBody>
          <a:bodyPr/>
          <a:lstStyle/>
          <a:p>
            <a:r>
              <a:rPr lang="de-DE" altLang="de-DE"/>
              <a:t>Das GvT stammt aus der Zeit Jesu: Münzabdrücke</a:t>
            </a:r>
          </a:p>
        </p:txBody>
      </p:sp>
      <p:sp>
        <p:nvSpPr>
          <p:cNvPr id="47107" name="Inhaltsplatzhalter 2">
            <a:extLst>
              <a:ext uri="{FF2B5EF4-FFF2-40B4-BE49-F238E27FC236}">
                <a16:creationId xmlns:a16="http://schemas.microsoft.com/office/drawing/2014/main" id="{CD37975D-C42F-4B71-972C-D13AA44093C6}"/>
              </a:ext>
            </a:extLst>
          </p:cNvPr>
          <p:cNvSpPr>
            <a:spLocks noGrp="1" noChangeArrowheads="1"/>
          </p:cNvSpPr>
          <p:nvPr>
            <p:ph idx="1"/>
          </p:nvPr>
        </p:nvSpPr>
        <p:spPr/>
        <p:txBody>
          <a:bodyPr/>
          <a:lstStyle/>
          <a:p>
            <a:r>
              <a:rPr lang="de-DE" altLang="de-DE"/>
              <a:t>Francis Filas, S.J. und Michael Marx, ein Spezialist in Bezug auf klassische Münzen, entdeckten auf dem rechte Auge ein Muster, das wie die Buchstaben UCAI (von TIBERIOU CAISAROS) aussah. Sie fanden auch einen gebogenen Stab (Lituus). Filas schloss daher, dass es sich um die Lituus Lepton Münze handeln müsse, die Pontius Pilatus zwischen 29 und 32 geprägt hat. </a:t>
            </a:r>
          </a:p>
        </p:txBody>
      </p:sp>
    </p:spTree>
  </p:cSld>
  <p:clrMapOvr>
    <a:masterClrMapping/>
  </p:clrMapOvr>
  <p:transition>
    <p:pull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a:extLst>
              <a:ext uri="{FF2B5EF4-FFF2-40B4-BE49-F238E27FC236}">
                <a16:creationId xmlns:a16="http://schemas.microsoft.com/office/drawing/2014/main" id="{214014D0-EA16-4CCA-ACB7-558CD6E1EF0B}"/>
              </a:ext>
            </a:extLst>
          </p:cNvPr>
          <p:cNvSpPr>
            <a:spLocks noGrp="1" noChangeArrowheads="1"/>
          </p:cNvSpPr>
          <p:nvPr>
            <p:ph type="title"/>
          </p:nvPr>
        </p:nvSpPr>
        <p:spPr/>
        <p:txBody>
          <a:bodyPr/>
          <a:lstStyle/>
          <a:p>
            <a:r>
              <a:rPr lang="de-DE" altLang="de-DE"/>
              <a:t>Die Münzen datieren den Zeitpunkt der Kreuzigung</a:t>
            </a:r>
          </a:p>
        </p:txBody>
      </p:sp>
      <p:sp>
        <p:nvSpPr>
          <p:cNvPr id="48131" name="Inhaltsplatzhalter 2">
            <a:extLst>
              <a:ext uri="{FF2B5EF4-FFF2-40B4-BE49-F238E27FC236}">
                <a16:creationId xmlns:a16="http://schemas.microsoft.com/office/drawing/2014/main" id="{0367E3D4-631D-4883-A970-498DF744D3F9}"/>
              </a:ext>
            </a:extLst>
          </p:cNvPr>
          <p:cNvSpPr>
            <a:spLocks noGrp="1" noChangeArrowheads="1"/>
          </p:cNvSpPr>
          <p:nvPr>
            <p:ph idx="1"/>
          </p:nvPr>
        </p:nvSpPr>
        <p:spPr/>
        <p:txBody>
          <a:bodyPr/>
          <a:lstStyle/>
          <a:p>
            <a:r>
              <a:rPr lang="de-DE" altLang="de-DE"/>
              <a:t>Die Münze auf dem rechten Auge wurde nur im Jahr 29 nach Christi geprägt</a:t>
            </a:r>
          </a:p>
          <a:p>
            <a:r>
              <a:rPr lang="de-DE" altLang="de-DE"/>
              <a:t>Dass nur wenige Buchstaben lesbar sind, ist für Numismatiker nichts ungewöhnliches, das ist bei vielen erhaltenen Münzen ebenso. Die Münze ist nach der Inschrift im 15. Jahr des Kaisers Tiberius, 29/30 n. Chr. geprägt worden. Nach dem Jahr 31 hat Pilatus keine Münzen mehr prägen lassen. </a:t>
            </a:r>
          </a:p>
        </p:txBody>
      </p:sp>
    </p:spTree>
  </p:cSld>
  <p:clrMapOvr>
    <a:masterClrMapping/>
  </p:clrMapOvr>
  <p:transition>
    <p:pull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a:extLst>
              <a:ext uri="{FF2B5EF4-FFF2-40B4-BE49-F238E27FC236}">
                <a16:creationId xmlns:a16="http://schemas.microsoft.com/office/drawing/2014/main" id="{D6389A0B-4F3B-466B-9FD5-11C3008372AA}"/>
              </a:ext>
            </a:extLst>
          </p:cNvPr>
          <p:cNvSpPr>
            <a:spLocks noGrp="1" noChangeArrowheads="1"/>
          </p:cNvSpPr>
          <p:nvPr>
            <p:ph type="title"/>
          </p:nvPr>
        </p:nvSpPr>
        <p:spPr/>
        <p:txBody>
          <a:bodyPr/>
          <a:lstStyle/>
          <a:p>
            <a:r>
              <a:rPr lang="de-DE" altLang="de-DE" sz="3200"/>
              <a:t>Die Münzen beweisen, dass das Grabtuch nicht im Mittelalter hergestellt wurde</a:t>
            </a:r>
          </a:p>
        </p:txBody>
      </p:sp>
      <p:sp>
        <p:nvSpPr>
          <p:cNvPr id="49155" name="Inhaltsplatzhalter 2">
            <a:extLst>
              <a:ext uri="{FF2B5EF4-FFF2-40B4-BE49-F238E27FC236}">
                <a16:creationId xmlns:a16="http://schemas.microsoft.com/office/drawing/2014/main" id="{DD8E678B-6505-4ED1-B438-331183EA06DD}"/>
              </a:ext>
            </a:extLst>
          </p:cNvPr>
          <p:cNvSpPr>
            <a:spLocks noGrp="1" noChangeArrowheads="1"/>
          </p:cNvSpPr>
          <p:nvPr>
            <p:ph idx="1"/>
          </p:nvPr>
        </p:nvSpPr>
        <p:spPr/>
        <p:txBody>
          <a:bodyPr/>
          <a:lstStyle/>
          <a:p>
            <a:r>
              <a:rPr lang="de-DE" altLang="de-DE"/>
              <a:t>Nur einmal im Jahr 29, hat der Münzmeister einen Fehler gemacht und CAISAROS statt KAISAROS geschrieben in Anlehnung an den lateinischen Caesar. Heute sind nur drei Exemplare dieser Fehlprägung bekannt. Dass ein mittelalterlicher Fälscher etwas gewusst haben konnte von einer derartigen Münze, ist ziemlich unwahrscheinlich /GE 174)</a:t>
            </a:r>
          </a:p>
          <a:p>
            <a:endParaRPr lang="de-DE" altLang="de-DE"/>
          </a:p>
        </p:txBody>
      </p:sp>
    </p:spTree>
  </p:cSld>
  <p:clrMapOvr>
    <a:masterClrMapping/>
  </p:clrMapOvr>
  <p:transition>
    <p:pull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CE9820D3-1C7A-4170-ABF7-07C6406D8340}"/>
              </a:ext>
            </a:extLst>
          </p:cNvPr>
          <p:cNvSpPr>
            <a:spLocks noGrp="1" noChangeArrowheads="1"/>
          </p:cNvSpPr>
          <p:nvPr>
            <p:ph type="title"/>
          </p:nvPr>
        </p:nvSpPr>
        <p:spPr/>
        <p:txBody>
          <a:bodyPr/>
          <a:lstStyle/>
          <a:p>
            <a:r>
              <a:rPr lang="de-DE" altLang="de-DE"/>
              <a:t>Das GvT stammt aus der Zeit Jesu: Beleg durch Münzabdrücke</a:t>
            </a:r>
          </a:p>
        </p:txBody>
      </p:sp>
      <p:sp>
        <p:nvSpPr>
          <p:cNvPr id="3" name="Inhaltsplatzhalter 2">
            <a:extLst>
              <a:ext uri="{FF2B5EF4-FFF2-40B4-BE49-F238E27FC236}">
                <a16:creationId xmlns:a16="http://schemas.microsoft.com/office/drawing/2014/main" id="{81B3A193-A122-497E-AF68-34F04D704E3C}"/>
              </a:ext>
            </a:extLst>
          </p:cNvPr>
          <p:cNvSpPr>
            <a:spLocks noGrp="1"/>
          </p:cNvSpPr>
          <p:nvPr>
            <p:ph idx="1"/>
          </p:nvPr>
        </p:nvSpPr>
        <p:spPr/>
        <p:txBody>
          <a:bodyPr/>
          <a:lstStyle/>
          <a:p>
            <a:pPr>
              <a:defRPr/>
            </a:pPr>
            <a:r>
              <a:rPr lang="de-DE" dirty="0"/>
              <a:t>Über dem linken Auge glaubte </a:t>
            </a:r>
            <a:r>
              <a:rPr lang="de-DE" dirty="0" err="1"/>
              <a:t>Filas</a:t>
            </a:r>
            <a:r>
              <a:rPr lang="de-DE" dirty="0"/>
              <a:t> eine </a:t>
            </a:r>
            <a:r>
              <a:rPr lang="de-DE" dirty="0" err="1"/>
              <a:t>Juolia</a:t>
            </a:r>
            <a:r>
              <a:rPr lang="de-DE" dirty="0"/>
              <a:t> Lepton Münze zu erkennen, die im Jahre 29 geprägt wurde zu ehren von Tiberius Frau Julia. </a:t>
            </a:r>
            <a:r>
              <a:rPr lang="de-DE" dirty="0" err="1"/>
              <a:t>Whanger</a:t>
            </a:r>
            <a:r>
              <a:rPr lang="de-DE" dirty="0"/>
              <a:t>, der ähnliche Untersuchungen anstellte, kam zu dem gleichen Ergebnis</a:t>
            </a:r>
          </a:p>
          <a:p>
            <a:pPr>
              <a:defRPr/>
            </a:pPr>
            <a:r>
              <a:rPr lang="de-DE" sz="2000" dirty="0"/>
              <a:t>HF 24, 23 Oswald Scheuermann, Das Tuch — Neueste Forschungsergebnisse zum </a:t>
            </a:r>
            <a:r>
              <a:rPr lang="de-DE" sz="2000" dirty="0" err="1"/>
              <a:t>Turi-ner</a:t>
            </a:r>
            <a:r>
              <a:rPr lang="de-DE" sz="2000" dirty="0"/>
              <a:t> Grabtuch, 1982, Abb. in http://www.duke.edui—</a:t>
            </a:r>
            <a:r>
              <a:rPr lang="de-DE" sz="2000" dirty="0" err="1"/>
              <a:t>adwrshroud</a:t>
            </a:r>
            <a:r>
              <a:rPr lang="de-DE" sz="2000" dirty="0"/>
              <a:t>/movies.htm ; http://www.biblediscoveries.cordshroud.html </a:t>
            </a:r>
          </a:p>
          <a:p>
            <a:pPr marL="0" indent="0">
              <a:buFont typeface="Symbol" panose="05050102010706020507" pitchFamily="18" charset="2"/>
              <a:buNone/>
              <a:defRPr/>
            </a:pPr>
            <a:endParaRPr lang="de-DE" dirty="0"/>
          </a:p>
          <a:p>
            <a:pPr>
              <a:defRPr/>
            </a:pPr>
            <a:endParaRPr lang="de-DE" dirty="0"/>
          </a:p>
        </p:txBody>
      </p:sp>
    </p:spTree>
  </p:cSld>
  <p:clrMapOvr>
    <a:masterClrMapping/>
  </p:clrMapOvr>
  <p:transition>
    <p:pull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1C89E86-2043-44A4-BB8F-D9623ACDF9DE}"/>
              </a:ext>
            </a:extLst>
          </p:cNvPr>
          <p:cNvSpPr>
            <a:spLocks noGrp="1" noChangeArrowheads="1"/>
          </p:cNvSpPr>
          <p:nvPr>
            <p:ph type="title"/>
          </p:nvPr>
        </p:nvSpPr>
        <p:spPr/>
        <p:txBody>
          <a:bodyPr/>
          <a:lstStyle/>
          <a:p>
            <a:r>
              <a:rPr lang="de-DE" altLang="de-DE"/>
              <a:t>Entstehung des Grabtuchs durch elektronische Hochspannung?</a:t>
            </a:r>
          </a:p>
        </p:txBody>
      </p:sp>
      <p:sp>
        <p:nvSpPr>
          <p:cNvPr id="51203" name="Inhaltsplatzhalter 2">
            <a:extLst>
              <a:ext uri="{FF2B5EF4-FFF2-40B4-BE49-F238E27FC236}">
                <a16:creationId xmlns:a16="http://schemas.microsoft.com/office/drawing/2014/main" id="{E62F90C0-7132-4153-A62F-4F46A88AE0E0}"/>
              </a:ext>
            </a:extLst>
          </p:cNvPr>
          <p:cNvSpPr>
            <a:spLocks noGrp="1" noChangeArrowheads="1"/>
          </p:cNvSpPr>
          <p:nvPr>
            <p:ph idx="1"/>
          </p:nvPr>
        </p:nvSpPr>
        <p:spPr/>
        <p:txBody>
          <a:bodyPr/>
          <a:lstStyle/>
          <a:p>
            <a:r>
              <a:rPr lang="de-DE" altLang="de-DE" sz="2400"/>
              <a:t>Legt man eine Münze auf einen unbelichteten Film und versieht man diese mit einem elektronischen Hochspannungspotenzial, wie das im Zusammenhang mit Blitzen geschickt, so tritt diese Elektronenladung in Kondensatorwirkung mit dem unter dem Film befindlichen ungeladenen Material, etwa mit Luft, Metall, Stein oder Leinen. Die Münzauflagenseite hinterlässt so erstaunlicherweise ein exaktes Abbil auf dem Film und das selbst ohne sichtbare Belichtung... Auch kann man erkennen, dass spitze Enden zum Beispiel die von Buchstaben oder andere, durch verstärkte Elektronenabstrahlung sich häufig mehr oder weniger punktförmig verdickt abbilden (Scheuermann (GE 176)</a:t>
            </a:r>
          </a:p>
        </p:txBody>
      </p:sp>
    </p:spTree>
  </p:cSld>
  <p:clrMapOvr>
    <a:masterClrMapping/>
  </p:clrMapOvr>
  <p:transition>
    <p:pull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a:extLst>
              <a:ext uri="{FF2B5EF4-FFF2-40B4-BE49-F238E27FC236}">
                <a16:creationId xmlns:a16="http://schemas.microsoft.com/office/drawing/2014/main" id="{3EACF169-AC63-417A-A025-492CFBB8227F}"/>
              </a:ext>
            </a:extLst>
          </p:cNvPr>
          <p:cNvSpPr>
            <a:spLocks noGrp="1" noChangeArrowheads="1"/>
          </p:cNvSpPr>
          <p:nvPr>
            <p:ph type="title"/>
          </p:nvPr>
        </p:nvSpPr>
        <p:spPr/>
        <p:txBody>
          <a:bodyPr/>
          <a:lstStyle/>
          <a:p>
            <a:r>
              <a:rPr lang="de-DE" altLang="de-DE"/>
              <a:t>Münzabdruck auch auf dem linken Auge</a:t>
            </a:r>
          </a:p>
        </p:txBody>
      </p:sp>
      <p:sp>
        <p:nvSpPr>
          <p:cNvPr id="52227" name="Inhaltsplatzhalter 2">
            <a:extLst>
              <a:ext uri="{FF2B5EF4-FFF2-40B4-BE49-F238E27FC236}">
                <a16:creationId xmlns:a16="http://schemas.microsoft.com/office/drawing/2014/main" id="{2113A855-69F9-4ED9-A5EC-30A25B301217}"/>
              </a:ext>
            </a:extLst>
          </p:cNvPr>
          <p:cNvSpPr>
            <a:spLocks noGrp="1" noChangeArrowheads="1"/>
          </p:cNvSpPr>
          <p:nvPr>
            <p:ph idx="1"/>
          </p:nvPr>
        </p:nvSpPr>
        <p:spPr/>
        <p:txBody>
          <a:bodyPr/>
          <a:lstStyle/>
          <a:p>
            <a:r>
              <a:rPr lang="de-DE" altLang="de-DE" sz="2800"/>
              <a:t>Auch auf dem linken Auge des Leichnams lag eine Münze, die jedoch viele minimalere Spuren auf dem Tuch unterlassen hatte einige Bogen ließen Numismatiker auf drei zusammengebundene Kornähren schließen. Man kennt heute Originalmünzen aus der Zeit des Pontius Pilatus, die ein solches Bildnis auf der Münzoberfläche haben; ein solcher Münztyp war zu Ehren von Julia, Mutter des römischen Kaisers Tiberius, seit dem Jahr 29 n. Chr. in Palästina im Umlauf gewesen (GE 174-175)</a:t>
            </a:r>
          </a:p>
        </p:txBody>
      </p:sp>
    </p:spTree>
  </p:cSld>
  <p:clrMapOvr>
    <a:masterClrMapping/>
  </p:clrMapOvr>
  <p:transition>
    <p:pull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el 1">
            <a:extLst>
              <a:ext uri="{FF2B5EF4-FFF2-40B4-BE49-F238E27FC236}">
                <a16:creationId xmlns:a16="http://schemas.microsoft.com/office/drawing/2014/main" id="{D4C1AA5E-DB1D-48B5-A019-62E5BB7396BD}"/>
              </a:ext>
            </a:extLst>
          </p:cNvPr>
          <p:cNvSpPr>
            <a:spLocks noGrp="1" noChangeArrowheads="1"/>
          </p:cNvSpPr>
          <p:nvPr>
            <p:ph type="title"/>
          </p:nvPr>
        </p:nvSpPr>
        <p:spPr/>
        <p:txBody>
          <a:bodyPr/>
          <a:lstStyle/>
          <a:p>
            <a:r>
              <a:rPr lang="de-DE" altLang="de-DE"/>
              <a:t>Nachweis der Echtheit der Münzabrücke</a:t>
            </a:r>
          </a:p>
        </p:txBody>
      </p:sp>
      <p:sp>
        <p:nvSpPr>
          <p:cNvPr id="53251" name="Inhaltsplatzhalter 2">
            <a:extLst>
              <a:ext uri="{FF2B5EF4-FFF2-40B4-BE49-F238E27FC236}">
                <a16:creationId xmlns:a16="http://schemas.microsoft.com/office/drawing/2014/main" id="{1FEA8B90-AA3B-4CB3-8054-9DFB4F8ADE06}"/>
              </a:ext>
            </a:extLst>
          </p:cNvPr>
          <p:cNvSpPr>
            <a:spLocks noGrp="1" noChangeArrowheads="1"/>
          </p:cNvSpPr>
          <p:nvPr>
            <p:ph idx="1"/>
          </p:nvPr>
        </p:nvSpPr>
        <p:spPr/>
        <p:txBody>
          <a:bodyPr/>
          <a:lstStyle/>
          <a:p>
            <a:r>
              <a:rPr lang="de-DE" altLang="de-DE" sz="2800"/>
              <a:t>Ein Mediziner an der Duke Universität in der Durham, USA, Professor Whanger, hatte durch ein besonderes Ab-und Überblendverfahren mittels zweier Projektoren und polarisiertem Licht das 3--Foto des Münzabbildes über dem rechten Auge mit dem gleichgroßen Fotobild der Originalmünze überlagert. Es konnten sich 74 Übereinstimmungsmerkmale ausgezählt werden. Zum Münzabbild über dem linken Auge wurden 73 Übereinstimmungsmerkmale zur "Julia-Münze" ermittelt.</a:t>
            </a:r>
          </a:p>
        </p:txBody>
      </p:sp>
    </p:spTree>
  </p:cSld>
  <p:clrMapOvr>
    <a:masterClrMapping/>
  </p:clrMapOvr>
  <p:transition>
    <p:pull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a:extLst>
              <a:ext uri="{FF2B5EF4-FFF2-40B4-BE49-F238E27FC236}">
                <a16:creationId xmlns:a16="http://schemas.microsoft.com/office/drawing/2014/main" id="{C3967678-D3CE-4763-B53A-B0834B484740}"/>
              </a:ext>
            </a:extLst>
          </p:cNvPr>
          <p:cNvSpPr>
            <a:spLocks noGrp="1" noChangeArrowheads="1"/>
          </p:cNvSpPr>
          <p:nvPr>
            <p:ph type="title"/>
          </p:nvPr>
        </p:nvSpPr>
        <p:spPr/>
        <p:txBody>
          <a:bodyPr/>
          <a:lstStyle/>
          <a:p>
            <a:r>
              <a:rPr lang="de-DE" altLang="de-DE"/>
              <a:t>Computerbildanalyse bestätigt die Münzdaten</a:t>
            </a:r>
          </a:p>
        </p:txBody>
      </p:sp>
      <p:sp>
        <p:nvSpPr>
          <p:cNvPr id="54275" name="Inhaltsplatzhalter 2">
            <a:extLst>
              <a:ext uri="{FF2B5EF4-FFF2-40B4-BE49-F238E27FC236}">
                <a16:creationId xmlns:a16="http://schemas.microsoft.com/office/drawing/2014/main" id="{63D7AF90-D33D-4EE6-A012-14B37DA8FF4C}"/>
              </a:ext>
            </a:extLst>
          </p:cNvPr>
          <p:cNvSpPr>
            <a:spLocks noGrp="1" noChangeArrowheads="1"/>
          </p:cNvSpPr>
          <p:nvPr>
            <p:ph idx="1"/>
          </p:nvPr>
        </p:nvSpPr>
        <p:spPr/>
        <p:txBody>
          <a:bodyPr/>
          <a:lstStyle/>
          <a:p>
            <a:r>
              <a:rPr lang="de-DE" altLang="de-DE" sz="2800"/>
              <a:t>Am 28. Mai 1981 hatten Wissenschaftler am "Log E/ Interpretationssystem" vom Overlandpark Kansas mittels einer aufwändigen Computerbildanalyse exakt die Dreidimensionalität jener Münze auf dem rechten Auge des Körpers bewiesen, erkennbar aus der Licht- und Schattenwirkung der „Erhebungen“. Die Werte für diese räumliche Darstellung waren auch hier aus der optischen Dichte-Information des Grabtuch-Münzbildes errechnet worden (GE 175)</a:t>
            </a:r>
          </a:p>
        </p:txBody>
      </p:sp>
    </p:spTree>
  </p:cSld>
  <p:clrMapOvr>
    <a:masterClrMapping/>
  </p:clrMapOvr>
  <p:transition>
    <p:pull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a:extLst>
              <a:ext uri="{FF2B5EF4-FFF2-40B4-BE49-F238E27FC236}">
                <a16:creationId xmlns:a16="http://schemas.microsoft.com/office/drawing/2014/main" id="{9180CAFE-541A-48F0-8E36-D646466655E4}"/>
              </a:ext>
            </a:extLst>
          </p:cNvPr>
          <p:cNvSpPr>
            <a:spLocks noGrp="1" noChangeArrowheads="1"/>
          </p:cNvSpPr>
          <p:nvPr>
            <p:ph type="title"/>
          </p:nvPr>
        </p:nvSpPr>
        <p:spPr/>
        <p:txBody>
          <a:bodyPr/>
          <a:lstStyle/>
          <a:p>
            <a:r>
              <a:rPr lang="de-DE" altLang="de-DE"/>
              <a:t>Münzabbild erklärt das Körperbild</a:t>
            </a:r>
          </a:p>
        </p:txBody>
      </p:sp>
      <p:sp>
        <p:nvSpPr>
          <p:cNvPr id="55299" name="Inhaltsplatzhalter 2">
            <a:extLst>
              <a:ext uri="{FF2B5EF4-FFF2-40B4-BE49-F238E27FC236}">
                <a16:creationId xmlns:a16="http://schemas.microsoft.com/office/drawing/2014/main" id="{01A88B3F-F96B-4B45-A031-14505E02660A}"/>
              </a:ext>
            </a:extLst>
          </p:cNvPr>
          <p:cNvSpPr>
            <a:spLocks noGrp="1" noChangeArrowheads="1"/>
          </p:cNvSpPr>
          <p:nvPr>
            <p:ph idx="1"/>
          </p:nvPr>
        </p:nvSpPr>
        <p:spPr/>
        <p:txBody>
          <a:bodyPr/>
          <a:lstStyle/>
          <a:p>
            <a:r>
              <a:rPr lang="de-DE" altLang="de-DE"/>
              <a:t>Durch die körperbilderzeugende unbekannte Strahlung wäre sowohl zwischen dem elektronengeladenen Leichnam und der aufliegenden Münze einerseits und mit der nullgeladenen Umgebung andererseits über das mögliche Dilektiktrikum Leinen oder Luft eine starke Kondensatorwirkung eingetreten, die zu „Versengungen“ bzw. chemischen Reaktion und damit zu Münzabbildern auf dem Leinen geführt hätte.</a:t>
            </a:r>
          </a:p>
        </p:txBody>
      </p:sp>
    </p:spTree>
  </p:cSld>
  <p:clrMapOvr>
    <a:masterClrMapping/>
  </p:clrMapOvr>
  <p:transition>
    <p:pull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043C6-9140-476A-A325-49D148231DA4}"/>
              </a:ext>
            </a:extLst>
          </p:cNvPr>
          <p:cNvSpPr>
            <a:spLocks noGrp="1"/>
          </p:cNvSpPr>
          <p:nvPr>
            <p:ph type="title"/>
          </p:nvPr>
        </p:nvSpPr>
        <p:spPr/>
        <p:txBody>
          <a:bodyPr/>
          <a:lstStyle/>
          <a:p>
            <a:r>
              <a:rPr lang="de-DE" dirty="0"/>
              <a:t>Neutestamentliche </a:t>
            </a:r>
            <a:r>
              <a:rPr lang="de-DE" dirty="0" err="1"/>
              <a:t>Ausssagen</a:t>
            </a:r>
            <a:r>
              <a:rPr lang="de-DE" dirty="0"/>
              <a:t> zum Grabtuch: Lukas 23,50-53</a:t>
            </a:r>
          </a:p>
        </p:txBody>
      </p:sp>
      <p:sp>
        <p:nvSpPr>
          <p:cNvPr id="3" name="Inhaltsplatzhalter 2">
            <a:extLst>
              <a:ext uri="{FF2B5EF4-FFF2-40B4-BE49-F238E27FC236}">
                <a16:creationId xmlns:a16="http://schemas.microsoft.com/office/drawing/2014/main" id="{5642A1FE-3424-4431-A968-73FEDE0B6E1C}"/>
              </a:ext>
            </a:extLst>
          </p:cNvPr>
          <p:cNvSpPr>
            <a:spLocks noGrp="1"/>
          </p:cNvSpPr>
          <p:nvPr>
            <p:ph idx="1"/>
          </p:nvPr>
        </p:nvSpPr>
        <p:spPr/>
        <p:txBody>
          <a:bodyPr/>
          <a:lstStyle/>
          <a:p>
            <a:r>
              <a:rPr lang="de-DE" sz="3000" dirty="0"/>
              <a:t> 50 Und siehe, da war ein Mann mit Namen Josef, ein Ratsherr, der war ein guter und gerechter Mann.51 Der hatte ihren Rat und ihr Handeln nicht gebilligt. Er war aus </a:t>
            </a:r>
            <a:r>
              <a:rPr lang="de-DE" sz="3000" dirty="0" err="1"/>
              <a:t>Arimathäa</a:t>
            </a:r>
            <a:r>
              <a:rPr lang="de-DE" sz="3000" dirty="0"/>
              <a:t>, einer jüdischen Stadt, und wartete auf das Reich Gottes.52 Der ging zu Pilatus und bat um den Leib Jesu53 und nahm ihn herab vom Kreuz, wickelte ihn in ein Leinentuch und legte ihn in ein Felsengrab, in dem noch nie jemand gelegen hatte.</a:t>
            </a:r>
          </a:p>
        </p:txBody>
      </p:sp>
    </p:spTree>
    <p:extLst>
      <p:ext uri="{BB962C8B-B14F-4D97-AF65-F5344CB8AC3E}">
        <p14:creationId xmlns:p14="http://schemas.microsoft.com/office/powerpoint/2010/main" val="15897776"/>
      </p:ext>
    </p:extLst>
  </p:cSld>
  <p:clrMapOvr>
    <a:masterClrMapping/>
  </p:clrMapOvr>
  <p:transition>
    <p:pull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el 1">
            <a:extLst>
              <a:ext uri="{FF2B5EF4-FFF2-40B4-BE49-F238E27FC236}">
                <a16:creationId xmlns:a16="http://schemas.microsoft.com/office/drawing/2014/main" id="{D45C3457-6CA3-44BE-B89D-CCED3A42EF9D}"/>
              </a:ext>
            </a:extLst>
          </p:cNvPr>
          <p:cNvSpPr>
            <a:spLocks noGrp="1" noChangeArrowheads="1"/>
          </p:cNvSpPr>
          <p:nvPr>
            <p:ph type="title"/>
          </p:nvPr>
        </p:nvSpPr>
        <p:spPr/>
        <p:txBody>
          <a:bodyPr/>
          <a:lstStyle/>
          <a:p>
            <a:r>
              <a:rPr lang="de-DE" altLang="de-DE"/>
              <a:t>Münzabbild erklärt das Körperbild</a:t>
            </a:r>
          </a:p>
        </p:txBody>
      </p:sp>
      <p:sp>
        <p:nvSpPr>
          <p:cNvPr id="56323" name="Inhaltsplatzhalter 2">
            <a:extLst>
              <a:ext uri="{FF2B5EF4-FFF2-40B4-BE49-F238E27FC236}">
                <a16:creationId xmlns:a16="http://schemas.microsoft.com/office/drawing/2014/main" id="{38762F98-9757-4C40-9609-F8BFC30F8A5D}"/>
              </a:ext>
            </a:extLst>
          </p:cNvPr>
          <p:cNvSpPr>
            <a:spLocks noGrp="1" noChangeArrowheads="1"/>
          </p:cNvSpPr>
          <p:nvPr>
            <p:ph idx="1"/>
          </p:nvPr>
        </p:nvSpPr>
        <p:spPr/>
        <p:txBody>
          <a:bodyPr/>
          <a:lstStyle/>
          <a:p>
            <a:r>
              <a:rPr lang="de-DE" altLang="de-DE"/>
              <a:t>Da das Münzabbild auf dem Grabtuch so wie das Körperbild dreidimensionale Informationen in sich trägt, kann es kein Abdruck und auch kein Resultat von Stoffen auf der Münze mit Bestandteilen des Tuches sein, andernfalls wären nur typische zweidimensionale Bildinhalte auf dem Grabtuch gespeichert .</a:t>
            </a:r>
          </a:p>
        </p:txBody>
      </p:sp>
    </p:spTree>
  </p:cSld>
  <p:clrMapOvr>
    <a:masterClrMapping/>
  </p:clrMapOvr>
  <p:transition>
    <p:pull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el 1">
            <a:extLst>
              <a:ext uri="{FF2B5EF4-FFF2-40B4-BE49-F238E27FC236}">
                <a16:creationId xmlns:a16="http://schemas.microsoft.com/office/drawing/2014/main" id="{C9D8907B-B82B-4FC5-A68E-71EC21958249}"/>
              </a:ext>
            </a:extLst>
          </p:cNvPr>
          <p:cNvSpPr>
            <a:spLocks noGrp="1" noChangeArrowheads="1"/>
          </p:cNvSpPr>
          <p:nvPr>
            <p:ph type="title"/>
          </p:nvPr>
        </p:nvSpPr>
        <p:spPr/>
        <p:txBody>
          <a:bodyPr/>
          <a:lstStyle/>
          <a:p>
            <a:r>
              <a:rPr lang="de-DE" altLang="de-DE"/>
              <a:t>Münzabbild erklärt das Körperbild</a:t>
            </a:r>
          </a:p>
        </p:txBody>
      </p:sp>
      <p:sp>
        <p:nvSpPr>
          <p:cNvPr id="57347" name="Inhaltsplatzhalter 2">
            <a:extLst>
              <a:ext uri="{FF2B5EF4-FFF2-40B4-BE49-F238E27FC236}">
                <a16:creationId xmlns:a16="http://schemas.microsoft.com/office/drawing/2014/main" id="{524E9F16-A2DD-48BF-A9F6-60C8A364A986}"/>
              </a:ext>
            </a:extLst>
          </p:cNvPr>
          <p:cNvSpPr>
            <a:spLocks noGrp="1" noChangeArrowheads="1"/>
          </p:cNvSpPr>
          <p:nvPr>
            <p:ph idx="1"/>
          </p:nvPr>
        </p:nvSpPr>
        <p:spPr/>
        <p:txBody>
          <a:bodyPr/>
          <a:lstStyle/>
          <a:p>
            <a:r>
              <a:rPr lang="de-DE" altLang="de-DE"/>
              <a:t>Das bedeutet für die Bildentstehung: Münzabbild und Körperbild auf dem Tuch weisen auf eine Entstehung durch Strahlung hin</a:t>
            </a:r>
          </a:p>
          <a:p>
            <a:r>
              <a:rPr lang="de-DE" altLang="de-DE"/>
              <a:t>. Die Münzspuren könnten in diesem Fall durch elektrische Büschelentladungen entstanden sein, die ein geringfügiges Versenken des Tuches bewirkten und zwar bevorzugt an den aus der Münze hervorragenden Teil (zum Beispiel Buchstaben, Lituus-Stab).</a:t>
            </a:r>
          </a:p>
          <a:p>
            <a:endParaRPr lang="de-DE" altLang="de-DE"/>
          </a:p>
        </p:txBody>
      </p:sp>
    </p:spTree>
  </p:cSld>
  <p:clrMapOvr>
    <a:masterClrMapping/>
  </p:clrMapOvr>
  <p:transition>
    <p:pull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a:extLst>
              <a:ext uri="{FF2B5EF4-FFF2-40B4-BE49-F238E27FC236}">
                <a16:creationId xmlns:a16="http://schemas.microsoft.com/office/drawing/2014/main" id="{6C302180-284B-4189-9253-5BF9ADA107F9}"/>
              </a:ext>
            </a:extLst>
          </p:cNvPr>
          <p:cNvSpPr>
            <a:spLocks noGrp="1" noChangeArrowheads="1"/>
          </p:cNvSpPr>
          <p:nvPr>
            <p:ph type="title"/>
          </p:nvPr>
        </p:nvSpPr>
        <p:spPr/>
        <p:txBody>
          <a:bodyPr/>
          <a:lstStyle/>
          <a:p>
            <a:r>
              <a:rPr lang="de-DE" altLang="de-DE"/>
              <a:t>Münzabbild erklärt das Körperbild</a:t>
            </a:r>
          </a:p>
        </p:txBody>
      </p:sp>
      <p:sp>
        <p:nvSpPr>
          <p:cNvPr id="58371" name="Inhaltsplatzhalter 2">
            <a:extLst>
              <a:ext uri="{FF2B5EF4-FFF2-40B4-BE49-F238E27FC236}">
                <a16:creationId xmlns:a16="http://schemas.microsoft.com/office/drawing/2014/main" id="{F69E467D-A199-45DD-A1DF-CCFA6949C354}"/>
              </a:ext>
            </a:extLst>
          </p:cNvPr>
          <p:cNvSpPr>
            <a:spLocks noGrp="1" noChangeArrowheads="1"/>
          </p:cNvSpPr>
          <p:nvPr>
            <p:ph idx="1"/>
          </p:nvPr>
        </p:nvSpPr>
        <p:spPr/>
        <p:txBody>
          <a:bodyPr/>
          <a:lstStyle/>
          <a:p>
            <a:r>
              <a:rPr lang="de-DE" altLang="de-DE"/>
              <a:t>Eine der wichtigsten Entdeckungen der High Tech-Untersuchung des  Tuches war die, dass der hypothetische Prozess - eben am ehesten eine Art Strahlung - die betroffenen Faserspitzen gleich stark "versengte", d. h. dass die stärker betroffenen Stellen nur darum auf dem Körperbild dunkler erscheinen, weil hier wegen des geringeren Abstandes zwischen Körper und Tuch mengenmäßig mehr Faserspitzen betroffen wurden.</a:t>
            </a:r>
          </a:p>
          <a:p>
            <a:r>
              <a:rPr lang="de-DE" altLang="de-DE"/>
              <a:t>.</a:t>
            </a:r>
          </a:p>
        </p:txBody>
      </p:sp>
    </p:spTree>
  </p:cSld>
  <p:clrMapOvr>
    <a:masterClrMapping/>
  </p:clrMapOvr>
  <p:transition>
    <p:pull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a:extLst>
              <a:ext uri="{FF2B5EF4-FFF2-40B4-BE49-F238E27FC236}">
                <a16:creationId xmlns:a16="http://schemas.microsoft.com/office/drawing/2014/main" id="{1F17EF5D-8DE6-49CF-9BCA-FFE951194CAD}"/>
              </a:ext>
            </a:extLst>
          </p:cNvPr>
          <p:cNvSpPr>
            <a:spLocks noGrp="1" noChangeArrowheads="1"/>
          </p:cNvSpPr>
          <p:nvPr>
            <p:ph type="title"/>
          </p:nvPr>
        </p:nvSpPr>
        <p:spPr/>
        <p:txBody>
          <a:bodyPr/>
          <a:lstStyle/>
          <a:p>
            <a:r>
              <a:rPr lang="de-DE" altLang="de-DE"/>
              <a:t>Münzabbild erklärt das Körperbild</a:t>
            </a:r>
          </a:p>
        </p:txBody>
      </p:sp>
      <p:sp>
        <p:nvSpPr>
          <p:cNvPr id="59395" name="Inhaltsplatzhalter 2">
            <a:extLst>
              <a:ext uri="{FF2B5EF4-FFF2-40B4-BE49-F238E27FC236}">
                <a16:creationId xmlns:a16="http://schemas.microsoft.com/office/drawing/2014/main" id="{0D4C5FB5-4E36-4997-BC68-1B21A1B6D1AB}"/>
              </a:ext>
            </a:extLst>
          </p:cNvPr>
          <p:cNvSpPr>
            <a:spLocks noGrp="1" noChangeArrowheads="1"/>
          </p:cNvSpPr>
          <p:nvPr>
            <p:ph idx="1"/>
          </p:nvPr>
        </p:nvSpPr>
        <p:spPr/>
        <p:txBody>
          <a:bodyPr/>
          <a:lstStyle/>
          <a:p>
            <a:r>
              <a:rPr lang="de-DE" altLang="de-DE" sz="2800"/>
              <a:t>Dies erklärt außerdem, dass die Intensität der Verfärbung der einzelnen Fasern auf dem Rückenbild nicht größer ist als auf dem Vorderbild, obwohl der Körper auf dem Rücken flach und direkt auf dem Tuchaufschlag. Wer das Bild durch eine Art chemische Reaktion des Stoffes mit Körperschweiß in Verbindung mit Begräbnisserie seien entstanden, so wäre in der Tat auf dem Rückenbild mit einer viel intensiveren Verfärbung zu rechnen. Dass dies aber definitiv nicht der Fall ist, spricht einmal mehr für die Strahlentheorie (GE 175ff)</a:t>
            </a:r>
          </a:p>
        </p:txBody>
      </p:sp>
    </p:spTree>
  </p:cSld>
  <p:clrMapOvr>
    <a:masterClrMapping/>
  </p:clrMapOvr>
  <p:transition>
    <p:pull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a:extLst>
              <a:ext uri="{FF2B5EF4-FFF2-40B4-BE49-F238E27FC236}">
                <a16:creationId xmlns:a16="http://schemas.microsoft.com/office/drawing/2014/main" id="{DD3223D1-1560-4273-ADB0-9C6FDB1DDA80}"/>
              </a:ext>
            </a:extLst>
          </p:cNvPr>
          <p:cNvSpPr>
            <a:spLocks noGrp="1" noChangeArrowheads="1"/>
          </p:cNvSpPr>
          <p:nvPr>
            <p:ph type="title"/>
          </p:nvPr>
        </p:nvSpPr>
        <p:spPr/>
        <p:txBody>
          <a:bodyPr/>
          <a:lstStyle/>
          <a:p>
            <a:r>
              <a:rPr lang="de-DE" altLang="de-DE"/>
              <a:t>Bisher keine Erklärung der Strahlungsquelle</a:t>
            </a:r>
          </a:p>
        </p:txBody>
      </p:sp>
      <p:sp>
        <p:nvSpPr>
          <p:cNvPr id="60419" name="Inhaltsplatzhalter 2">
            <a:extLst>
              <a:ext uri="{FF2B5EF4-FFF2-40B4-BE49-F238E27FC236}">
                <a16:creationId xmlns:a16="http://schemas.microsoft.com/office/drawing/2014/main" id="{3554BC6A-096F-4F84-A0C1-E15DB302A0BB}"/>
              </a:ext>
            </a:extLst>
          </p:cNvPr>
          <p:cNvSpPr>
            <a:spLocks noGrp="1" noChangeArrowheads="1"/>
          </p:cNvSpPr>
          <p:nvPr>
            <p:ph idx="1"/>
          </p:nvPr>
        </p:nvSpPr>
        <p:spPr/>
        <p:txBody>
          <a:bodyPr/>
          <a:lstStyle/>
          <a:p>
            <a:r>
              <a:rPr lang="de-DE" altLang="de-DE"/>
              <a:t>Es gibt keine natürliche bzw. physikalische Erklärung der vom Körper ausgehenden Strahlung außer der Auferstehung Jesu </a:t>
            </a:r>
          </a:p>
          <a:p>
            <a:endParaRPr lang="de-DE" altLang="de-DE"/>
          </a:p>
          <a:p>
            <a:r>
              <a:rPr lang="de-DE" altLang="de-DE"/>
              <a:t>Durch die jahrelange Forschung weiß man aber jetzt, wie das Grabtuch von Turin auf jeden Fall nicht entstanden ist (GE 179 fff)</a:t>
            </a:r>
          </a:p>
        </p:txBody>
      </p:sp>
    </p:spTree>
  </p:cSld>
  <p:clrMapOvr>
    <a:masterClrMapping/>
  </p:clrMapOvr>
  <p:transition>
    <p:pull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a:extLst>
              <a:ext uri="{FF2B5EF4-FFF2-40B4-BE49-F238E27FC236}">
                <a16:creationId xmlns:a16="http://schemas.microsoft.com/office/drawing/2014/main" id="{AA94B1D2-4111-42F1-9528-FBCABA7FB34E}"/>
              </a:ext>
            </a:extLst>
          </p:cNvPr>
          <p:cNvSpPr>
            <a:spLocks noGrp="1" noChangeArrowheads="1"/>
          </p:cNvSpPr>
          <p:nvPr>
            <p:ph type="title"/>
          </p:nvPr>
        </p:nvSpPr>
        <p:spPr/>
        <p:txBody>
          <a:bodyPr/>
          <a:lstStyle/>
          <a:p>
            <a:r>
              <a:rPr lang="de-DE" altLang="de-DE"/>
              <a:t>Das GvT stammt aus der Zeit Jesu</a:t>
            </a:r>
          </a:p>
        </p:txBody>
      </p:sp>
      <p:sp>
        <p:nvSpPr>
          <p:cNvPr id="61443" name="Inhaltsplatzhalter 2">
            <a:extLst>
              <a:ext uri="{FF2B5EF4-FFF2-40B4-BE49-F238E27FC236}">
                <a16:creationId xmlns:a16="http://schemas.microsoft.com/office/drawing/2014/main" id="{10E27F8F-EF95-44B0-9F24-D7839B87258F}"/>
              </a:ext>
            </a:extLst>
          </p:cNvPr>
          <p:cNvSpPr>
            <a:spLocks noGrp="1" noChangeArrowheads="1"/>
          </p:cNvSpPr>
          <p:nvPr>
            <p:ph idx="1"/>
          </p:nvPr>
        </p:nvSpPr>
        <p:spPr/>
        <p:txBody>
          <a:bodyPr/>
          <a:lstStyle/>
          <a:p>
            <a:r>
              <a:rPr lang="de-DE" altLang="de-DE"/>
              <a:t>Laut „Daily Mail“ haben Forscher kleinere Stoffproben des Grabtuchs unter einem Röntgengerät untersucht, um den Abbau von Zellulose in dem Leinen des Grabtuchs zu messen. Denn Zellulose bestünde aus Ketten miteinander verbundener Zuckermoleküle, an deren Zerfall sich ablesen ließe, wie lange ein Stoff bereits existiert </a:t>
            </a:r>
            <a:r>
              <a:rPr lang="de-DE" altLang="de-DE" sz="1000"/>
              <a:t>(https://www.dailymail.co.uk/sciencetech/article-13758359/scientists-discovery-jesus-cloth-buried-shroud-turin.html</a:t>
            </a:r>
          </a:p>
          <a:p>
            <a:endParaRPr lang="de-DE" altLang="de-DE"/>
          </a:p>
          <a:p>
            <a:r>
              <a:rPr lang="de-DE" altLang="de-DE"/>
              <a:t>D</a:t>
            </a:r>
          </a:p>
        </p:txBody>
      </p:sp>
    </p:spTree>
  </p:cSld>
  <p:clrMapOvr>
    <a:masterClrMapping/>
  </p:clrMapOvr>
  <p:transition>
    <p:pull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el 1">
            <a:extLst>
              <a:ext uri="{FF2B5EF4-FFF2-40B4-BE49-F238E27FC236}">
                <a16:creationId xmlns:a16="http://schemas.microsoft.com/office/drawing/2014/main" id="{1B894FC8-ECB0-4C01-AD0B-3C0D0CE4D51B}"/>
              </a:ext>
            </a:extLst>
          </p:cNvPr>
          <p:cNvSpPr>
            <a:spLocks noGrp="1" noChangeArrowheads="1"/>
          </p:cNvSpPr>
          <p:nvPr>
            <p:ph type="title"/>
          </p:nvPr>
        </p:nvSpPr>
        <p:spPr/>
        <p:txBody>
          <a:bodyPr/>
          <a:lstStyle/>
          <a:p>
            <a:r>
              <a:rPr lang="de-DE" altLang="de-DE"/>
              <a:t>Das GvT stammt aus der Zeit Jesu</a:t>
            </a:r>
          </a:p>
        </p:txBody>
      </p:sp>
      <p:sp>
        <p:nvSpPr>
          <p:cNvPr id="62467" name="Inhaltsplatzhalter 2">
            <a:extLst>
              <a:ext uri="{FF2B5EF4-FFF2-40B4-BE49-F238E27FC236}">
                <a16:creationId xmlns:a16="http://schemas.microsoft.com/office/drawing/2014/main" id="{CFDCC551-77F8-41F5-9D90-9DA7A441D492}"/>
              </a:ext>
            </a:extLst>
          </p:cNvPr>
          <p:cNvSpPr>
            <a:spLocks noGrp="1" noChangeArrowheads="1"/>
          </p:cNvSpPr>
          <p:nvPr>
            <p:ph idx="1"/>
          </p:nvPr>
        </p:nvSpPr>
        <p:spPr/>
        <p:txBody>
          <a:bodyPr/>
          <a:lstStyle/>
          <a:p>
            <a:r>
              <a:rPr lang="de-DE" altLang="de-DE" sz="2800"/>
              <a:t>Dabei hat man auch Alterungsparameter wie Temperatur und Luftfeuchtigkeit berücksichtigt und ist zu dem Schluss gekommen, dass das Grabtuch etwa 13 Jahrhunderte lang bei einer Temperatur von etwa 22 Grad und einer Luftfeuchtigkeit von ca. 55 Prozent gelagert worden sei, bevor es die Reise nach Europa angetreten habe. Bei einer Lagerung unter anderen Bedingungen wäre eine andere Alterung festgestellt worden.</a:t>
            </a:r>
          </a:p>
        </p:txBody>
      </p:sp>
    </p:spTree>
  </p:cSld>
  <p:clrMapOvr>
    <a:masterClrMapping/>
  </p:clrMapOvr>
  <p:transition>
    <p:pull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a:extLst>
              <a:ext uri="{FF2B5EF4-FFF2-40B4-BE49-F238E27FC236}">
                <a16:creationId xmlns:a16="http://schemas.microsoft.com/office/drawing/2014/main" id="{DBB2D72C-975E-4450-B27C-EDCB8EEAE5BC}"/>
              </a:ext>
            </a:extLst>
          </p:cNvPr>
          <p:cNvSpPr>
            <a:spLocks noGrp="1" noChangeArrowheads="1"/>
          </p:cNvSpPr>
          <p:nvPr>
            <p:ph type="title"/>
          </p:nvPr>
        </p:nvSpPr>
        <p:spPr/>
        <p:txBody>
          <a:bodyPr/>
          <a:lstStyle/>
          <a:p>
            <a:r>
              <a:rPr lang="de-DE" altLang="de-DE"/>
              <a:t>Das GvT stammt aus der Zeit Jesu</a:t>
            </a:r>
          </a:p>
        </p:txBody>
      </p:sp>
      <p:sp>
        <p:nvSpPr>
          <p:cNvPr id="63491" name="Inhaltsplatzhalter 2">
            <a:extLst>
              <a:ext uri="{FF2B5EF4-FFF2-40B4-BE49-F238E27FC236}">
                <a16:creationId xmlns:a16="http://schemas.microsoft.com/office/drawing/2014/main" id="{07331DA6-1DF4-4199-A12F-0D8702B2E79D}"/>
              </a:ext>
            </a:extLst>
          </p:cNvPr>
          <p:cNvSpPr>
            <a:spLocks noGrp="1" noChangeArrowheads="1"/>
          </p:cNvSpPr>
          <p:nvPr>
            <p:ph idx="1"/>
          </p:nvPr>
        </p:nvSpPr>
        <p:spPr/>
        <p:txBody>
          <a:bodyPr/>
          <a:lstStyle/>
          <a:p>
            <a:r>
              <a:rPr lang="de-DE" altLang="de-DE" sz="2800"/>
              <a:t>In der im Fachmagazin „Heritage“ veröffentlichten Studie betonen die Forschenden zudem, dass der Zelluloseabbau im Turiner Grabtuch mit anderen im heutigen Israel gefunden Leinenstoffen aus dem 1. Jahrhundert übereinstimme. Beim Vergleichsobjekt handelt es sich um eine Probe von Leinen, welche historischen Aufzeichnungen zufolge auf die Jahre zwischen 54 und 74 n. Chr. datiert werden könne und in Masada gefunden worden sei</a:t>
            </a:r>
            <a:r>
              <a:rPr lang="de-DE" altLang="de-DE"/>
              <a:t>.</a:t>
            </a:r>
          </a:p>
        </p:txBody>
      </p:sp>
    </p:spTree>
  </p:cSld>
  <p:clrMapOvr>
    <a:masterClrMapping/>
  </p:clrMapOvr>
  <p:transition>
    <p:pull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a:extLst>
              <a:ext uri="{FF2B5EF4-FFF2-40B4-BE49-F238E27FC236}">
                <a16:creationId xmlns:a16="http://schemas.microsoft.com/office/drawing/2014/main" id="{83EE4FBE-E87F-4B1C-9295-805B5AF9AC85}"/>
              </a:ext>
            </a:extLst>
          </p:cNvPr>
          <p:cNvSpPr>
            <a:spLocks noGrp="1" noChangeArrowheads="1"/>
          </p:cNvSpPr>
          <p:nvPr>
            <p:ph type="title"/>
          </p:nvPr>
        </p:nvSpPr>
        <p:spPr/>
        <p:txBody>
          <a:bodyPr/>
          <a:lstStyle/>
          <a:p>
            <a:r>
              <a:rPr lang="de-DE" altLang="de-DE"/>
              <a:t>Das GvT stammt aus der Zeit Jesu</a:t>
            </a:r>
          </a:p>
        </p:txBody>
      </p:sp>
      <p:sp>
        <p:nvSpPr>
          <p:cNvPr id="64515" name="Inhaltsplatzhalter 2">
            <a:extLst>
              <a:ext uri="{FF2B5EF4-FFF2-40B4-BE49-F238E27FC236}">
                <a16:creationId xmlns:a16="http://schemas.microsoft.com/office/drawing/2014/main" id="{14CF135C-F413-4C09-9B40-A7B0A9D82D70}"/>
              </a:ext>
            </a:extLst>
          </p:cNvPr>
          <p:cNvSpPr>
            <a:spLocks noGrp="1" noChangeArrowheads="1"/>
          </p:cNvSpPr>
          <p:nvPr>
            <p:ph idx="1"/>
          </p:nvPr>
        </p:nvSpPr>
        <p:spPr/>
        <p:txBody>
          <a:bodyPr/>
          <a:lstStyle/>
          <a:p>
            <a:r>
              <a:rPr lang="de-DE" altLang="de-DE" sz="2800"/>
              <a:t>Zudem hat das Team laut „Daily Mail“ ebenfalls vergleiche mit Leinenproben aus den Jahren 1260 bis 1390 n. Chr. durchgeführt – und keine Übereinstimmungen mit dem Zelluloseabbau im Turiner Grabtuch ermitteln können. Laut dem Hauptautor der neuen Studie, Dr. Liberato De Caro, könnte eine Verunreinigung der Proben zu falschen Ergebnissen bei der 1988 durchgeführten Kohlenstoff-14-Datierung geführt haben</a:t>
            </a:r>
          </a:p>
          <a:p>
            <a:r>
              <a:rPr lang="de-DE" altLang="de-DE" sz="2800"/>
              <a:t>(https://www.travelbook.de/attraktionen/grabtuch-von-jesus)</a:t>
            </a:r>
          </a:p>
        </p:txBody>
      </p:sp>
    </p:spTree>
  </p:cSld>
  <p:clrMapOvr>
    <a:masterClrMapping/>
  </p:clrMapOvr>
  <p:transition>
    <p:pull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12B2556C-F76A-48C3-B6B0-ADE20E059729}"/>
              </a:ext>
            </a:extLst>
          </p:cNvPr>
          <p:cNvSpPr>
            <a:spLocks noGrp="1" noChangeArrowheads="1"/>
          </p:cNvSpPr>
          <p:nvPr>
            <p:ph type="title"/>
          </p:nvPr>
        </p:nvSpPr>
        <p:spPr/>
        <p:txBody>
          <a:bodyPr/>
          <a:lstStyle/>
          <a:p>
            <a:pPr eaLnBrk="1" hangingPunct="1"/>
            <a:r>
              <a:rPr lang="de-DE" altLang="de-DE"/>
              <a:t>Anatomische Einzelheiten bestätigen das Neue Testament</a:t>
            </a:r>
          </a:p>
        </p:txBody>
      </p:sp>
      <p:sp>
        <p:nvSpPr>
          <p:cNvPr id="65539" name="Rectangle 3">
            <a:extLst>
              <a:ext uri="{FF2B5EF4-FFF2-40B4-BE49-F238E27FC236}">
                <a16:creationId xmlns:a16="http://schemas.microsoft.com/office/drawing/2014/main" id="{D70E1159-4C25-4D7E-A7EB-653D9E607153}"/>
              </a:ext>
            </a:extLst>
          </p:cNvPr>
          <p:cNvSpPr>
            <a:spLocks noGrp="1" noChangeArrowheads="1"/>
          </p:cNvSpPr>
          <p:nvPr>
            <p:ph type="body" idx="1"/>
          </p:nvPr>
        </p:nvSpPr>
        <p:spPr/>
        <p:txBody>
          <a:bodyPr/>
          <a:lstStyle/>
          <a:p>
            <a:pPr eaLnBrk="1" hangingPunct="1">
              <a:lnSpc>
                <a:spcPct val="90000"/>
              </a:lnSpc>
            </a:pPr>
            <a:r>
              <a:rPr lang="de-DE" altLang="de-DE" sz="2400">
                <a:cs typeface="Times New Roman" panose="02020603050405020304" pitchFamily="18" charset="0"/>
              </a:rPr>
              <a:t>Auf Körper und Gesicht sind zahlreiche Details erkennbar: Die Wange ist geschwollen, die Nase verletzt. An Stirn und Hinterkopf quillt Blut aus dem Haar. Es sieht aus, als habe der Mann eine Dornenkrone tragen müssen. Handwurzeln und Fußknochen zeigen Verletzungen, wie sie durch Nägel entstanden sein können. Auf dem Rücken lassen sich über 120 Geißelhiebe zählen. Die Druckspuren auf der rechten Schulter sollen vom Tragen des Kreuzbalkens stammen, die Buchstabenfragmente auf den geschlossenen Augenlidern könnten von Abdrücken jener Münzen herrühren, die unter Pontius Pilatus in Jerusalem in Umlauf waren. Das Tuch weist Spuren einer Aloe‑Myrrhe‑Salbung auf, wie sie laut Johannes‑Evangelium bei Jesus verwendet wurde (</a:t>
            </a:r>
            <a:r>
              <a:rPr lang="de-DE" altLang="de-DE" sz="2400">
                <a:latin typeface="Garamond" panose="02020404030301010803" pitchFamily="18" charset="0"/>
                <a:cs typeface="Times New Roman" panose="02020603050405020304" pitchFamily="18" charset="0"/>
              </a:rPr>
              <a:t>SPIEGEL 43/2000,262-263)</a:t>
            </a:r>
            <a:r>
              <a:rPr lang="de-DE" altLang="de-DE" sz="2400"/>
              <a:t> </a:t>
            </a:r>
          </a:p>
          <a:p>
            <a:pPr eaLnBrk="1" hangingPunct="1">
              <a:lnSpc>
                <a:spcPct val="90000"/>
              </a:lnSpc>
            </a:pPr>
            <a:endParaRPr lang="de-DE" altLang="de-DE" sz="2400"/>
          </a:p>
        </p:txBody>
      </p:sp>
    </p:spTree>
  </p:cSld>
  <p:clrMapOvr>
    <a:masterClrMapping/>
  </p:clrMapOvr>
  <p:transition>
    <p:pull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5D3C7-502A-4BF1-9E07-CBC17B2BF389}"/>
              </a:ext>
            </a:extLst>
          </p:cNvPr>
          <p:cNvSpPr>
            <a:spLocks noGrp="1"/>
          </p:cNvSpPr>
          <p:nvPr>
            <p:ph type="title"/>
          </p:nvPr>
        </p:nvSpPr>
        <p:spPr/>
        <p:txBody>
          <a:bodyPr/>
          <a:lstStyle/>
          <a:p>
            <a:r>
              <a:rPr lang="de-DE" sz="4200" dirty="0"/>
              <a:t>Neutestamentliche </a:t>
            </a:r>
            <a:r>
              <a:rPr lang="de-DE" sz="4200" dirty="0" err="1"/>
              <a:t>Ausssagen</a:t>
            </a:r>
            <a:r>
              <a:rPr lang="de-DE" sz="4200" dirty="0"/>
              <a:t> zum Grabtuch: Johannes 19,38-40</a:t>
            </a:r>
          </a:p>
        </p:txBody>
      </p:sp>
      <p:sp>
        <p:nvSpPr>
          <p:cNvPr id="3" name="Inhaltsplatzhalter 2">
            <a:extLst>
              <a:ext uri="{FF2B5EF4-FFF2-40B4-BE49-F238E27FC236}">
                <a16:creationId xmlns:a16="http://schemas.microsoft.com/office/drawing/2014/main" id="{62D19B8F-3105-4EBF-8EF7-230508CF2942}"/>
              </a:ext>
            </a:extLst>
          </p:cNvPr>
          <p:cNvSpPr>
            <a:spLocks noGrp="1"/>
          </p:cNvSpPr>
          <p:nvPr>
            <p:ph idx="1"/>
          </p:nvPr>
        </p:nvSpPr>
        <p:spPr/>
        <p:txBody>
          <a:bodyPr/>
          <a:lstStyle/>
          <a:p>
            <a:r>
              <a:rPr lang="de-DE" sz="2800" dirty="0"/>
              <a:t>38 Danach bat Josef von </a:t>
            </a:r>
            <a:r>
              <a:rPr lang="de-DE" sz="2800" dirty="0" err="1"/>
              <a:t>Arimathäa</a:t>
            </a:r>
            <a:r>
              <a:rPr lang="de-DE" sz="2800" dirty="0"/>
              <a:t>, der ein Jünger Jesu war, doch heimlich, aus Furcht vor den Juden, den Pilatus, dass er den Leichnam Jesu abnehmen dürfe. Und Pilatus erlaubte es. Da kam er und nahm den Leichnam Jesu ab.39 Es kam aber auch Nikodemus, der vormals in der Nacht zu Jesus gekommen war, und brachte Myrrhe gemischt mit Aloe, etwa hundert Pfund.40 Da nahmen sie den Leichnam Jesu und banden ihn in Leinentücher mit Spezereien, wie die Juden zu begraben pflegen.</a:t>
            </a:r>
          </a:p>
        </p:txBody>
      </p:sp>
    </p:spTree>
    <p:extLst>
      <p:ext uri="{BB962C8B-B14F-4D97-AF65-F5344CB8AC3E}">
        <p14:creationId xmlns:p14="http://schemas.microsoft.com/office/powerpoint/2010/main" val="3397349233"/>
      </p:ext>
    </p:extLst>
  </p:cSld>
  <p:clrMapOvr>
    <a:masterClrMapping/>
  </p:clrMapOvr>
  <p:transition>
    <p:pull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245301A-EAA0-4CF3-BA4E-C033A72F3B11}"/>
              </a:ext>
            </a:extLst>
          </p:cNvPr>
          <p:cNvSpPr>
            <a:spLocks noGrp="1" noChangeArrowheads="1"/>
          </p:cNvSpPr>
          <p:nvPr>
            <p:ph type="title"/>
          </p:nvPr>
        </p:nvSpPr>
        <p:spPr/>
        <p:txBody>
          <a:bodyPr/>
          <a:lstStyle/>
          <a:p>
            <a:pPr eaLnBrk="1" hangingPunct="1"/>
            <a:r>
              <a:rPr lang="de-DE" altLang="de-DE"/>
              <a:t>Anatomische Einzelheiten bestätigen das Neue Testament</a:t>
            </a:r>
          </a:p>
        </p:txBody>
      </p:sp>
      <p:sp>
        <p:nvSpPr>
          <p:cNvPr id="66563" name="Rectangle 3">
            <a:extLst>
              <a:ext uri="{FF2B5EF4-FFF2-40B4-BE49-F238E27FC236}">
                <a16:creationId xmlns:a16="http://schemas.microsoft.com/office/drawing/2014/main" id="{521354A5-8341-4603-99ED-48D72C95B1FA}"/>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Der Mathematiker Bruno Barberis schließt, daß es sich mit einer sehr hohen Wahrscheinlichkeit um das Grabtuch Jesu handelt. Er bezieht sich dabei auf sieben markante Merkmale, in denen die beiden Gestalten übereinstimmen: </a:t>
            </a:r>
          </a:p>
          <a:p>
            <a:pPr eaLnBrk="1" hangingPunct="1">
              <a:lnSpc>
                <a:spcPct val="90000"/>
              </a:lnSpc>
            </a:pPr>
            <a:r>
              <a:rPr lang="de-DE" altLang="de-DE" sz="2800">
                <a:cs typeface="Times New Roman" panose="02020603050405020304" pitchFamily="18" charset="0"/>
              </a:rPr>
              <a:t>1) das Einwickeln des Leichnams eines Gekreuzigten in ein Leichentuch, was unüblich war </a:t>
            </a:r>
          </a:p>
          <a:p>
            <a:pPr eaLnBrk="1" hangingPunct="1">
              <a:lnSpc>
                <a:spcPct val="90000"/>
              </a:lnSpc>
            </a:pPr>
            <a:r>
              <a:rPr lang="de-DE" altLang="de-DE" sz="2800">
                <a:cs typeface="Times New Roman" panose="02020603050405020304" pitchFamily="18" charset="0"/>
              </a:rPr>
              <a:t>2) die Verletzungen durch eine Dornenhaube, ein Brauch, der sonst in keiner historischen Quelle dokumentiert ist</a:t>
            </a:r>
            <a:endParaRPr lang="de-DE" altLang="de-DE" sz="2800"/>
          </a:p>
        </p:txBody>
      </p:sp>
    </p:spTree>
  </p:cSld>
  <p:clrMapOvr>
    <a:masterClrMapping/>
  </p:clrMapOvr>
  <p:transition>
    <p:pull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4B3AA7E-E591-4674-8CE8-AEC43193B8F2}"/>
              </a:ext>
            </a:extLst>
          </p:cNvPr>
          <p:cNvSpPr>
            <a:spLocks noGrp="1" noChangeArrowheads="1"/>
          </p:cNvSpPr>
          <p:nvPr>
            <p:ph type="title"/>
          </p:nvPr>
        </p:nvSpPr>
        <p:spPr/>
        <p:txBody>
          <a:bodyPr/>
          <a:lstStyle/>
          <a:p>
            <a:pPr eaLnBrk="1" hangingPunct="1"/>
            <a:r>
              <a:rPr lang="de-DE" altLang="de-DE"/>
              <a:t>Anatomische Einzelheiten bestätigen das Neue Testament</a:t>
            </a:r>
          </a:p>
        </p:txBody>
      </p:sp>
      <p:sp>
        <p:nvSpPr>
          <p:cNvPr id="67587" name="Rectangle 3">
            <a:extLst>
              <a:ext uri="{FF2B5EF4-FFF2-40B4-BE49-F238E27FC236}">
                <a16:creationId xmlns:a16="http://schemas.microsoft.com/office/drawing/2014/main" id="{20C8F9E0-E8FC-418A-AAAA-9B76337B72C5}"/>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3) starke Abschürfungen an den Schulterblättern, die durch das Tragen eines patibulum (den Querbalken des Kreuzes) verursacht sind </a:t>
            </a:r>
          </a:p>
          <a:p>
            <a:pPr eaLnBrk="1" hangingPunct="1">
              <a:lnSpc>
                <a:spcPct val="90000"/>
              </a:lnSpc>
            </a:pPr>
            <a:r>
              <a:rPr lang="de-DE" altLang="de-DE" sz="2800">
                <a:cs typeface="Times New Roman" panose="02020603050405020304" pitchFamily="18" charset="0"/>
              </a:rPr>
              <a:t>4) eine Kreuzigung mit Nägeln, was nur bei offiziellen Kreuzigungen geschah (bei Massenkreuzigungen wurden sonst Seile verwendet)</a:t>
            </a:r>
          </a:p>
          <a:p>
            <a:pPr eaLnBrk="1" hangingPunct="1">
              <a:lnSpc>
                <a:spcPct val="90000"/>
              </a:lnSpc>
            </a:pPr>
            <a:r>
              <a:rPr lang="de-DE" altLang="de-DE" sz="2800">
                <a:cs typeface="Times New Roman" panose="02020603050405020304" pitchFamily="18" charset="0"/>
              </a:rPr>
              <a:t>5) eine Stichwunde an der Seite, die recht selten ist, da den Gekreuzigten normalerweise die Beine zerschlagen wurden, um den Tod zu beschleunigen</a:t>
            </a:r>
            <a:endParaRPr lang="de-DE" altLang="de-DE" sz="2800"/>
          </a:p>
        </p:txBody>
      </p:sp>
    </p:spTree>
  </p:cSld>
  <p:clrMapOvr>
    <a:masterClrMapping/>
  </p:clrMapOvr>
  <p:transition>
    <p:pull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9B5AD75F-7152-404D-8913-88C54AF3326C}"/>
              </a:ext>
            </a:extLst>
          </p:cNvPr>
          <p:cNvSpPr>
            <a:spLocks noGrp="1" noChangeArrowheads="1"/>
          </p:cNvSpPr>
          <p:nvPr>
            <p:ph type="title"/>
          </p:nvPr>
        </p:nvSpPr>
        <p:spPr/>
        <p:txBody>
          <a:bodyPr/>
          <a:lstStyle/>
          <a:p>
            <a:pPr eaLnBrk="1" hangingPunct="1"/>
            <a:r>
              <a:rPr lang="de-DE" altLang="de-DE"/>
              <a:t>Anatomische Einzelheiten bestätigen das Neue Testament</a:t>
            </a:r>
          </a:p>
        </p:txBody>
      </p:sp>
      <p:sp>
        <p:nvSpPr>
          <p:cNvPr id="68611" name="Rectangle 3">
            <a:extLst>
              <a:ext uri="{FF2B5EF4-FFF2-40B4-BE49-F238E27FC236}">
                <a16:creationId xmlns:a16="http://schemas.microsoft.com/office/drawing/2014/main" id="{28B39A43-557C-4402-9B53-986F69B20448}"/>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6) die hastige Bestattung des Leichnams, ohne daß er der jüdischen Sitte entsprechend zuvor gereinigt und eingesalbt wurde</a:t>
            </a:r>
          </a:p>
          <a:p>
            <a:pPr eaLnBrk="1" hangingPunct="1"/>
            <a:r>
              <a:rPr lang="de-DE" altLang="de-DE">
                <a:cs typeface="Times New Roman" panose="02020603050405020304" pitchFamily="18" charset="0"/>
              </a:rPr>
              <a:t>7) </a:t>
            </a:r>
            <a:r>
              <a:rPr lang="de-DE" altLang="de-DE"/>
              <a:t>der Leichnam Jesu lag nicht länger als 3 Tage im GvT, da dieses keine Verwesungsspuren aufweist. Der Leichnam von Larzarus roch dagegen nach 4 Tagen schon  (Waldstein 42) </a:t>
            </a:r>
          </a:p>
          <a:p>
            <a:pPr eaLnBrk="1" hangingPunct="1"/>
            <a:endParaRPr lang="de-DE" altLang="de-DE"/>
          </a:p>
        </p:txBody>
      </p:sp>
    </p:spTree>
  </p:cSld>
  <p:clrMapOvr>
    <a:masterClrMapping/>
  </p:clrMapOvr>
  <p:transition>
    <p:pull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C726E93F-6936-45B7-8E81-F9EBE7EF78C7}"/>
              </a:ext>
            </a:extLst>
          </p:cNvPr>
          <p:cNvSpPr>
            <a:spLocks noGrp="1" noChangeArrowheads="1"/>
          </p:cNvSpPr>
          <p:nvPr>
            <p:ph type="title"/>
          </p:nvPr>
        </p:nvSpPr>
        <p:spPr/>
        <p:txBody>
          <a:bodyPr/>
          <a:lstStyle/>
          <a:p>
            <a:pPr eaLnBrk="1" hangingPunct="1"/>
            <a:r>
              <a:rPr lang="de-DE" altLang="de-DE"/>
              <a:t>Wahrscheinlichkeitsberechnung</a:t>
            </a:r>
          </a:p>
        </p:txBody>
      </p:sp>
      <p:sp>
        <p:nvSpPr>
          <p:cNvPr id="69635" name="Rectangle 3">
            <a:extLst>
              <a:ext uri="{FF2B5EF4-FFF2-40B4-BE49-F238E27FC236}">
                <a16:creationId xmlns:a16="http://schemas.microsoft.com/office/drawing/2014/main" id="{6C85534D-E2EC-4AFE-BDDF-3DC52A2623B6}"/>
              </a:ext>
            </a:extLst>
          </p:cNvPr>
          <p:cNvSpPr>
            <a:spLocks noGrp="1" noChangeArrowheads="1"/>
          </p:cNvSpPr>
          <p:nvPr>
            <p:ph type="body" idx="1"/>
          </p:nvPr>
        </p:nvSpPr>
        <p:spPr/>
        <p:txBody>
          <a:bodyPr/>
          <a:lstStyle/>
          <a:p>
            <a:pPr eaLnBrk="1" hangingPunct="1">
              <a:lnSpc>
                <a:spcPct val="90000"/>
              </a:lnSpc>
            </a:pPr>
            <a:r>
              <a:rPr lang="de-DE" altLang="de-DE" sz="4000">
                <a:latin typeface="Garamond" panose="02020404030301010803" pitchFamily="18" charset="0"/>
                <a:cs typeface="Times New Roman" panose="02020603050405020304" pitchFamily="18" charset="0"/>
              </a:rPr>
              <a:t>1902</a:t>
            </a:r>
            <a:r>
              <a:rPr lang="de-DE" altLang="de-DE" sz="4000" b="1">
                <a:latin typeface="Garamond" panose="02020404030301010803" pitchFamily="18" charset="0"/>
                <a:cs typeface="Times New Roman" panose="02020603050405020304" pitchFamily="18" charset="0"/>
              </a:rPr>
              <a:t> </a:t>
            </a:r>
            <a:r>
              <a:rPr lang="de-DE" altLang="de-DE" sz="4000">
                <a:latin typeface="Garamond" panose="02020404030301010803" pitchFamily="18" charset="0"/>
                <a:cs typeface="Times New Roman" panose="02020603050405020304" pitchFamily="18" charset="0"/>
              </a:rPr>
              <a:t>demonstriert der Agnostiker Yves DELAGE am 21. April an der Academie des Sciences in Paris, dass die  Wahrscheinlichkeit, dass jemand anderer als Jesus Christus für das Abbild auf dem Grabtuch in Frage kommt, 1:10.000.000.000 (eins zu zehn Milliarden) beträgt.</a:t>
            </a:r>
            <a:r>
              <a:rPr lang="de-DE" altLang="de-DE" sz="4000">
                <a:latin typeface="Garamond" panose="02020404030301010803" pitchFamily="18" charset="0"/>
              </a:rPr>
              <a:t> </a:t>
            </a:r>
          </a:p>
        </p:txBody>
      </p:sp>
    </p:spTree>
  </p:cSld>
  <p:clrMapOvr>
    <a:masterClrMapping/>
  </p:clrMapOvr>
  <p:transition>
    <p:pull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586CC508-4B3C-462B-A32B-33B92FCD1D47}"/>
              </a:ext>
            </a:extLst>
          </p:cNvPr>
          <p:cNvSpPr>
            <a:spLocks noGrp="1" noChangeArrowheads="1"/>
          </p:cNvSpPr>
          <p:nvPr>
            <p:ph type="title"/>
          </p:nvPr>
        </p:nvSpPr>
        <p:spPr/>
        <p:txBody>
          <a:bodyPr/>
          <a:lstStyle/>
          <a:p>
            <a:pPr eaLnBrk="1" hangingPunct="1"/>
            <a:r>
              <a:rPr lang="de-DE" altLang="de-DE"/>
              <a:t>Anatomische Einzelheiten bestätigen das Neue Testament</a:t>
            </a:r>
          </a:p>
        </p:txBody>
      </p:sp>
      <p:sp>
        <p:nvSpPr>
          <p:cNvPr id="70659" name="Rectangle 3">
            <a:extLst>
              <a:ext uri="{FF2B5EF4-FFF2-40B4-BE49-F238E27FC236}">
                <a16:creationId xmlns:a16="http://schemas.microsoft.com/office/drawing/2014/main" id="{D147BBB2-A85B-4886-8990-D24EAB9231FF}"/>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Die Gerichtsmedizin konnte bestätigen, daß es sich hier um das Abbild eines Mannes in völliger anatomischer Korrektheit handelt und der Tote unbekleidet war. Als gesichert gilt auch, daß es sich bei den Blutspuren um echtes Menschenblut handelt. „Auffallend ist der stark gedehnte, in extremer Einatmungsstellung fixierte Brustkorb, das eingezogene Epigastrium (Oberbauch) und das heraustretende Hypogastrium (Unterbauch). Das sind typische Kennzeichen für den Leichnam eines Menschen, der an den Armen hängend gestorben ist"</a:t>
            </a:r>
            <a:r>
              <a:rPr lang="de-DE" altLang="de-DE" sz="2800"/>
              <a:t> </a:t>
            </a:r>
          </a:p>
        </p:txBody>
      </p:sp>
    </p:spTree>
  </p:cSld>
  <p:clrMapOvr>
    <a:masterClrMapping/>
  </p:clrMapOvr>
  <p:transition>
    <p:pull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F2A0F7C2-C168-4FE1-B4C6-57555042FFE1}"/>
              </a:ext>
            </a:extLst>
          </p:cNvPr>
          <p:cNvSpPr>
            <a:spLocks noGrp="1" noChangeArrowheads="1"/>
          </p:cNvSpPr>
          <p:nvPr>
            <p:ph type="title"/>
          </p:nvPr>
        </p:nvSpPr>
        <p:spPr/>
        <p:txBody>
          <a:bodyPr/>
          <a:lstStyle/>
          <a:p>
            <a:pPr eaLnBrk="1" hangingPunct="1"/>
            <a:r>
              <a:rPr lang="de-DE" altLang="de-DE"/>
              <a:t>Anatomische Einzelheiten bestätigen das NT</a:t>
            </a:r>
          </a:p>
        </p:txBody>
      </p:sp>
      <p:sp>
        <p:nvSpPr>
          <p:cNvPr id="71683" name="Rectangle 3">
            <a:extLst>
              <a:ext uri="{FF2B5EF4-FFF2-40B4-BE49-F238E27FC236}">
                <a16:creationId xmlns:a16="http://schemas.microsoft.com/office/drawing/2014/main" id="{48410F45-4CA4-4534-A231-B29B96E4F9D1}"/>
              </a:ext>
            </a:extLst>
          </p:cNvPr>
          <p:cNvSpPr>
            <a:spLocks noGrp="1" noChangeArrowheads="1"/>
          </p:cNvSpPr>
          <p:nvPr>
            <p:ph type="body" idx="1"/>
          </p:nvPr>
        </p:nvSpPr>
        <p:spPr/>
        <p:txBody>
          <a:bodyPr/>
          <a:lstStyle/>
          <a:p>
            <a:pPr eaLnBrk="1" hangingPunct="1">
              <a:lnSpc>
                <a:spcPct val="90000"/>
              </a:lnSpc>
            </a:pPr>
            <a:r>
              <a:rPr lang="de-DE" altLang="de-DE" sz="2800" b="1">
                <a:latin typeface="Garamond" panose="02020404030301010803" pitchFamily="18" charset="0"/>
                <a:cs typeface="Times New Roman" panose="02020603050405020304" pitchFamily="18" charset="0"/>
              </a:rPr>
              <a:t>Gerichtsmedizinische Ergebnisse:</a:t>
            </a:r>
          </a:p>
          <a:p>
            <a:pPr eaLnBrk="1" hangingPunct="1">
              <a:lnSpc>
                <a:spcPct val="90000"/>
              </a:lnSpc>
            </a:pPr>
            <a:r>
              <a:rPr lang="de-DE" altLang="de-DE" sz="2800" b="1">
                <a:latin typeface="Garamond" panose="02020404030301010803" pitchFamily="18" charset="0"/>
                <a:cs typeface="Times New Roman" panose="02020603050405020304" pitchFamily="18" charset="0"/>
              </a:rPr>
              <a:t>Schwellung beider Augenbrauen</a:t>
            </a:r>
          </a:p>
          <a:p>
            <a:pPr eaLnBrk="1" hangingPunct="1">
              <a:lnSpc>
                <a:spcPct val="90000"/>
              </a:lnSpc>
            </a:pPr>
            <a:r>
              <a:rPr lang="de-DE" altLang="de-DE" sz="2800" b="1">
                <a:latin typeface="Garamond" panose="02020404030301010803" pitchFamily="18" charset="0"/>
                <a:cs typeface="Times New Roman" panose="02020603050405020304" pitchFamily="18" charset="0"/>
              </a:rPr>
              <a:t>eingerissenes rechtes Augenlid; </a:t>
            </a:r>
          </a:p>
          <a:p>
            <a:pPr eaLnBrk="1" hangingPunct="1">
              <a:lnSpc>
                <a:spcPct val="90000"/>
              </a:lnSpc>
            </a:pPr>
            <a:r>
              <a:rPr lang="de-DE" altLang="de-DE" sz="2800" b="1">
                <a:latin typeface="Garamond" panose="02020404030301010803" pitchFamily="18" charset="0"/>
                <a:cs typeface="Times New Roman" panose="02020603050405020304" pitchFamily="18" charset="0"/>
              </a:rPr>
              <a:t>große Schwellung unter dem rechten Auge</a:t>
            </a:r>
          </a:p>
          <a:p>
            <a:pPr eaLnBrk="1" hangingPunct="1">
              <a:lnSpc>
                <a:spcPct val="90000"/>
              </a:lnSpc>
            </a:pPr>
            <a:r>
              <a:rPr lang="de-DE" altLang="de-DE" sz="2800" b="1">
                <a:latin typeface="Garamond" panose="02020404030301010803" pitchFamily="18" charset="0"/>
                <a:cs typeface="Times New Roman" panose="02020603050405020304" pitchFamily="18" charset="0"/>
              </a:rPr>
              <a:t> geschwollene Nase </a:t>
            </a:r>
          </a:p>
          <a:p>
            <a:pPr eaLnBrk="1" hangingPunct="1">
              <a:lnSpc>
                <a:spcPct val="90000"/>
              </a:lnSpc>
            </a:pPr>
            <a:r>
              <a:rPr lang="de-DE" altLang="de-DE" sz="2800" b="1">
                <a:latin typeface="Garamond" panose="02020404030301010803" pitchFamily="18" charset="0"/>
                <a:cs typeface="Times New Roman" panose="02020603050405020304" pitchFamily="18" charset="0"/>
              </a:rPr>
              <a:t>dreieckige Wunde auf der rechten Wange mit Spitze zur Nase weisend</a:t>
            </a:r>
          </a:p>
          <a:p>
            <a:pPr eaLnBrk="1" hangingPunct="1">
              <a:lnSpc>
                <a:spcPct val="90000"/>
              </a:lnSpc>
            </a:pPr>
            <a:r>
              <a:rPr lang="de-DE" altLang="de-DE" sz="2800" b="1">
                <a:latin typeface="Garamond" panose="02020404030301010803" pitchFamily="18" charset="0"/>
                <a:cs typeface="Times New Roman" panose="02020603050405020304" pitchFamily="18" charset="0"/>
              </a:rPr>
              <a:t> Schwellung an der linken Wange</a:t>
            </a:r>
          </a:p>
          <a:p>
            <a:pPr eaLnBrk="1" hangingPunct="1">
              <a:lnSpc>
                <a:spcPct val="90000"/>
              </a:lnSpc>
            </a:pPr>
            <a:r>
              <a:rPr lang="de-DE" altLang="de-DE" sz="2800" b="1">
                <a:latin typeface="Garamond" panose="02020404030301010803" pitchFamily="18" charset="0"/>
                <a:cs typeface="Times New Roman" panose="02020603050405020304" pitchFamily="18" charset="0"/>
              </a:rPr>
              <a:t> Schwellung an der linken Seite des Kinns„</a:t>
            </a:r>
            <a:endParaRPr lang="de-DE" altLang="de-DE" sz="2800"/>
          </a:p>
        </p:txBody>
      </p:sp>
    </p:spTree>
  </p:cSld>
  <p:clrMapOvr>
    <a:masterClrMapping/>
  </p:clrMapOvr>
  <p:transition>
    <p:pull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46D2FC1B-0604-4036-BDE1-2572E39FB9F6}"/>
              </a:ext>
            </a:extLst>
          </p:cNvPr>
          <p:cNvSpPr>
            <a:spLocks noGrp="1" noChangeArrowheads="1"/>
          </p:cNvSpPr>
          <p:nvPr>
            <p:ph type="title"/>
          </p:nvPr>
        </p:nvSpPr>
        <p:spPr/>
        <p:txBody>
          <a:bodyPr/>
          <a:lstStyle/>
          <a:p>
            <a:pPr eaLnBrk="1" hangingPunct="1"/>
            <a:r>
              <a:rPr lang="de-DE" altLang="de-DE"/>
              <a:t>Anatomische Einzelheiten bestätigen das NT</a:t>
            </a:r>
          </a:p>
        </p:txBody>
      </p:sp>
      <p:sp>
        <p:nvSpPr>
          <p:cNvPr id="72707" name="Rectangle 3">
            <a:extLst>
              <a:ext uri="{FF2B5EF4-FFF2-40B4-BE49-F238E27FC236}">
                <a16:creationId xmlns:a16="http://schemas.microsoft.com/office/drawing/2014/main" id="{4F570A31-0DFF-4968-A8AF-B8CAEEACED24}"/>
              </a:ext>
            </a:extLst>
          </p:cNvPr>
          <p:cNvSpPr>
            <a:spLocks noGrp="1" noChangeArrowheads="1"/>
          </p:cNvSpPr>
          <p:nvPr>
            <p:ph type="body" idx="1"/>
          </p:nvPr>
        </p:nvSpPr>
        <p:spPr/>
        <p:txBody>
          <a:bodyPr/>
          <a:lstStyle/>
          <a:p>
            <a:pPr eaLnBrk="1" hangingPunct="1">
              <a:lnSpc>
                <a:spcPct val="90000"/>
              </a:lnSpc>
            </a:pPr>
            <a:r>
              <a:rPr lang="de-DE" altLang="de-DE" sz="2400" b="1">
                <a:latin typeface="Garamond" panose="02020404030301010803" pitchFamily="18" charset="0"/>
                <a:cs typeface="Times New Roman" panose="02020603050405020304" pitchFamily="18" charset="0"/>
              </a:rPr>
              <a:t>Gerichtsmedizinische Ergebnisse: </a:t>
            </a:r>
          </a:p>
          <a:p>
            <a:pPr eaLnBrk="1" hangingPunct="1">
              <a:lnSpc>
                <a:spcPct val="90000"/>
              </a:lnSpc>
            </a:pPr>
            <a:r>
              <a:rPr lang="de-DE" altLang="de-DE" sz="2400" b="1">
                <a:latin typeface="Garamond" panose="02020404030301010803" pitchFamily="18" charset="0"/>
                <a:cs typeface="Times New Roman" panose="02020603050405020304" pitchFamily="18" charset="0"/>
              </a:rPr>
              <a:t>Zahlreich vorhandenen Blutspuren, welche sowohl am Kopf als auch über den ganzen Körper verteilt sind. </a:t>
            </a:r>
          </a:p>
          <a:p>
            <a:pPr eaLnBrk="1" hangingPunct="1">
              <a:lnSpc>
                <a:spcPct val="90000"/>
              </a:lnSpc>
            </a:pPr>
            <a:r>
              <a:rPr lang="de-DE" altLang="de-DE" sz="2400" b="1">
                <a:latin typeface="Garamond" panose="02020404030301010803" pitchFamily="18" charset="0"/>
                <a:cs typeface="Times New Roman" panose="02020603050405020304" pitchFamily="18" charset="0"/>
              </a:rPr>
              <a:t>Am Hinterkopf finden sich einige deutliche Blutspuren, die von Blutungen von Hautwunden herrühren. Diese Blutspuren wurden am Genick von einer abwärtslaufenden „Linie" angehalten und könnten mit dem Sitz der Dornenkrone korrelieren. </a:t>
            </a:r>
          </a:p>
          <a:p>
            <a:pPr eaLnBrk="1" hangingPunct="1">
              <a:lnSpc>
                <a:spcPct val="90000"/>
              </a:lnSpc>
            </a:pPr>
            <a:r>
              <a:rPr lang="de-DE" altLang="de-DE" sz="2400" b="1">
                <a:latin typeface="Garamond" panose="02020404030301010803" pitchFamily="18" charset="0"/>
                <a:cs typeface="Times New Roman" panose="02020603050405020304" pitchFamily="18" charset="0"/>
              </a:rPr>
              <a:t>Auf der Stirn finden sich ebenfalls zahlreiche kleine Blutgerinnsel, besonders hervorstechend ist dabei jenes von der Form einer umgekehrten „3". Auch diese Art der Verletzungen deutet auf eine Dornenhaube hin</a:t>
            </a:r>
            <a:r>
              <a:rPr lang="de-DE" altLang="de-DE" sz="2400"/>
              <a:t> , also keine Dornenkrone. 50 Dorneneinstiche wurden gezählt.</a:t>
            </a:r>
          </a:p>
          <a:p>
            <a:pPr eaLnBrk="1" hangingPunct="1">
              <a:lnSpc>
                <a:spcPct val="90000"/>
              </a:lnSpc>
            </a:pPr>
            <a:endParaRPr lang="de-DE" altLang="de-DE" sz="2800"/>
          </a:p>
        </p:txBody>
      </p:sp>
    </p:spTree>
  </p:cSld>
  <p:clrMapOvr>
    <a:masterClrMapping/>
  </p:clrMapOvr>
  <p:transition>
    <p:pull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3CCB7499-56C4-4150-A883-B61A3018AB52}"/>
              </a:ext>
            </a:extLst>
          </p:cNvPr>
          <p:cNvSpPr>
            <a:spLocks noGrp="1" noChangeArrowheads="1"/>
          </p:cNvSpPr>
          <p:nvPr>
            <p:ph type="title"/>
          </p:nvPr>
        </p:nvSpPr>
        <p:spPr>
          <a:xfrm>
            <a:off x="1143000" y="304800"/>
            <a:ext cx="7772400" cy="1206500"/>
          </a:xfrm>
        </p:spPr>
        <p:txBody>
          <a:bodyPr/>
          <a:lstStyle/>
          <a:p>
            <a:pPr eaLnBrk="1" hangingPunct="1"/>
            <a:r>
              <a:rPr lang="de-DE" altLang="de-DE"/>
              <a:t>Anatomische Einzelheiten bestätigen das Neue Testament</a:t>
            </a:r>
          </a:p>
        </p:txBody>
      </p:sp>
      <p:sp>
        <p:nvSpPr>
          <p:cNvPr id="73731" name="Rectangle 3">
            <a:extLst>
              <a:ext uri="{FF2B5EF4-FFF2-40B4-BE49-F238E27FC236}">
                <a16:creationId xmlns:a16="http://schemas.microsoft.com/office/drawing/2014/main" id="{7547BAA6-E41C-4E1E-98C3-B9CA6784F37C}"/>
              </a:ext>
            </a:extLst>
          </p:cNvPr>
          <p:cNvSpPr>
            <a:spLocks noGrp="1" noChangeArrowheads="1"/>
          </p:cNvSpPr>
          <p:nvPr>
            <p:ph type="body" idx="1"/>
          </p:nvPr>
        </p:nvSpPr>
        <p:spPr/>
        <p:txBody>
          <a:bodyPr/>
          <a:lstStyle/>
          <a:p>
            <a:pPr eaLnBrk="1" hangingPunct="1"/>
            <a:r>
              <a:rPr lang="de-DE" altLang="de-DE" sz="2800">
                <a:cs typeface="Times New Roman" panose="02020603050405020304" pitchFamily="18" charset="0"/>
              </a:rPr>
              <a:t>Berühmte Mediziner (wie Dr.R.Bucklin, Professor emeritus für Pathologie an den Universtäten von Texas und Kaliforninen, Prof. J. Cameron, ehem. Leiter der Abt. für forensische Medizin am London Hospital und M.Blunt, Prof.emeritus für Anatomie an der Universität von Sidney) haben gezeigt, daß die Blutrinnsale auf den Armen in ihrem Verlauf genau den Blutfluß aus Wunden eines Gekreuzigten wiedergeben, dessen Arme einen Winkel von 65° bilden </a:t>
            </a:r>
          </a:p>
          <a:p>
            <a:pPr eaLnBrk="1" hangingPunct="1"/>
            <a:endParaRPr lang="de-DE" altLang="de-DE" sz="2800">
              <a:cs typeface="Times New Roman" panose="02020603050405020304" pitchFamily="18" charset="0"/>
            </a:endParaRPr>
          </a:p>
          <a:p>
            <a:pPr eaLnBrk="1" hangingPunct="1"/>
            <a:endParaRPr lang="de-DE" altLang="de-DE" sz="2800"/>
          </a:p>
        </p:txBody>
      </p:sp>
    </p:spTree>
  </p:cSld>
  <p:clrMapOvr>
    <a:masterClrMapping/>
  </p:clrMapOvr>
  <p:transition>
    <p:pull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6297C9A1-C527-4ED0-9B18-37D5B373EAD2}"/>
              </a:ext>
            </a:extLst>
          </p:cNvPr>
          <p:cNvSpPr>
            <a:spLocks noGrp="1" noChangeArrowheads="1"/>
          </p:cNvSpPr>
          <p:nvPr>
            <p:ph type="title"/>
          </p:nvPr>
        </p:nvSpPr>
        <p:spPr/>
        <p:txBody>
          <a:bodyPr/>
          <a:lstStyle/>
          <a:p>
            <a:pPr eaLnBrk="1" hangingPunct="1"/>
            <a:r>
              <a:rPr lang="de-DE" altLang="de-DE" sz="3600"/>
              <a:t>Zusammenfassung der STURP-Untersuchungsergebnisse</a:t>
            </a:r>
          </a:p>
        </p:txBody>
      </p:sp>
      <p:sp>
        <p:nvSpPr>
          <p:cNvPr id="74755" name="Rectangle 3">
            <a:extLst>
              <a:ext uri="{FF2B5EF4-FFF2-40B4-BE49-F238E27FC236}">
                <a16:creationId xmlns:a16="http://schemas.microsoft.com/office/drawing/2014/main" id="{8163C448-64FC-4CA6-A089-4BA6552D7A73}"/>
              </a:ext>
            </a:extLst>
          </p:cNvPr>
          <p:cNvSpPr>
            <a:spLocks noGrp="1" noChangeArrowheads="1"/>
          </p:cNvSpPr>
          <p:nvPr>
            <p:ph type="body" idx="1"/>
          </p:nvPr>
        </p:nvSpPr>
        <p:spPr>
          <a:xfrm>
            <a:off x="1219200" y="1989138"/>
            <a:ext cx="7772400" cy="4106862"/>
          </a:xfrm>
        </p:spPr>
        <p:txBody>
          <a:bodyPr/>
          <a:lstStyle/>
          <a:p>
            <a:pPr eaLnBrk="1" hangingPunct="1"/>
            <a:r>
              <a:rPr lang="de-DE" altLang="de-DE" sz="3600">
                <a:cs typeface="Times New Roman" panose="02020603050405020304" pitchFamily="18" charset="0"/>
              </a:rPr>
              <a:t>Der größte Teil der Ärzte und Pathologen, die die Folterungsmale untersucht haben, hält das Grabtuch für echt </a:t>
            </a:r>
          </a:p>
          <a:p>
            <a:pPr eaLnBrk="1" hangingPunct="1"/>
            <a:endParaRPr lang="de-DE" altLang="de-DE">
              <a:cs typeface="Times New Roman" panose="02020603050405020304" pitchFamily="18" charset="0"/>
            </a:endParaRPr>
          </a:p>
        </p:txBody>
      </p:sp>
    </p:spTree>
  </p:cSld>
  <p:clrMapOvr>
    <a:masterClrMapping/>
  </p:clrMapOvr>
  <p:transition>
    <p:pull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a:extLst>
              <a:ext uri="{FF2B5EF4-FFF2-40B4-BE49-F238E27FC236}">
                <a16:creationId xmlns:a16="http://schemas.microsoft.com/office/drawing/2014/main" id="{E17781D0-D968-4C34-A0C4-1766E907752D}"/>
              </a:ext>
            </a:extLst>
          </p:cNvPr>
          <p:cNvSpPr>
            <a:spLocks noGrp="1" noChangeArrowheads="1"/>
          </p:cNvSpPr>
          <p:nvPr>
            <p:ph type="title"/>
          </p:nvPr>
        </p:nvSpPr>
        <p:spPr/>
        <p:txBody>
          <a:bodyPr/>
          <a:lstStyle/>
          <a:p>
            <a:r>
              <a:rPr lang="de-DE" altLang="de-DE"/>
              <a:t>Zusammenfassung der STURP-Untersuchungsergebnisse</a:t>
            </a:r>
          </a:p>
        </p:txBody>
      </p:sp>
      <p:sp>
        <p:nvSpPr>
          <p:cNvPr id="75779" name="Inhaltsplatzhalter 2">
            <a:extLst>
              <a:ext uri="{FF2B5EF4-FFF2-40B4-BE49-F238E27FC236}">
                <a16:creationId xmlns:a16="http://schemas.microsoft.com/office/drawing/2014/main" id="{19BDBA41-94CA-47D2-837E-BFCC28E12DB8}"/>
              </a:ext>
            </a:extLst>
          </p:cNvPr>
          <p:cNvSpPr>
            <a:spLocks noGrp="1" noChangeArrowheads="1"/>
          </p:cNvSpPr>
          <p:nvPr>
            <p:ph idx="1"/>
          </p:nvPr>
        </p:nvSpPr>
        <p:spPr/>
        <p:txBody>
          <a:bodyPr/>
          <a:lstStyle/>
          <a:p>
            <a:r>
              <a:rPr lang="de-DE" altLang="de-DE" sz="2800"/>
              <a:t>Im STURP-Abschlussbericht lesen wir:</a:t>
            </a:r>
          </a:p>
          <a:p>
            <a:r>
              <a:rPr lang="de-DE" altLang="de-DE" sz="2800"/>
              <a:t>„Wir können heute schließen, dass das Abbild auf dem Grabtuch das eines wirklichen Menschen ist, der gegeißelt und gekreuzigt wurde. Es ist nicht das Werk eines Künstlers. Die Blutspuren enthalten Hämoglobin, ein Test auf Serum Albumin verlief positiv. Das Abbild bleibt weiterhin ein Geheimnis, und bis nicht weitere chemische Untersuchungen stattfin-den und ... vielleicht zukünftige Wissenschaftler eine Erklärung finden, bleibt das Problem ungelöst."</a:t>
            </a:r>
          </a:p>
          <a:p>
            <a:r>
              <a:rPr lang="de-DE" altLang="de-DE"/>
              <a:t>(HF 25)</a:t>
            </a:r>
          </a:p>
        </p:txBody>
      </p:sp>
    </p:spTree>
  </p:cSld>
  <p:clrMapOvr>
    <a:masterClrMapping/>
  </p:clrMapOvr>
  <p:transition>
    <p:pull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0713E2-9D42-4D86-AAE9-5166807678A7}"/>
              </a:ext>
            </a:extLst>
          </p:cNvPr>
          <p:cNvSpPr>
            <a:spLocks noGrp="1"/>
          </p:cNvSpPr>
          <p:nvPr>
            <p:ph type="title"/>
          </p:nvPr>
        </p:nvSpPr>
        <p:spPr/>
        <p:txBody>
          <a:bodyPr/>
          <a:lstStyle/>
          <a:p>
            <a:r>
              <a:rPr lang="de-DE" dirty="0"/>
              <a:t>Neutestamentliche </a:t>
            </a:r>
            <a:r>
              <a:rPr lang="de-DE" dirty="0" err="1"/>
              <a:t>Ausssagen</a:t>
            </a:r>
            <a:r>
              <a:rPr lang="de-DE" dirty="0"/>
              <a:t> zum Grabtuch: Johannes 20,4-7</a:t>
            </a:r>
          </a:p>
        </p:txBody>
      </p:sp>
      <p:sp>
        <p:nvSpPr>
          <p:cNvPr id="3" name="Inhaltsplatzhalter 2">
            <a:extLst>
              <a:ext uri="{FF2B5EF4-FFF2-40B4-BE49-F238E27FC236}">
                <a16:creationId xmlns:a16="http://schemas.microsoft.com/office/drawing/2014/main" id="{91AEDA3D-6094-4B95-A643-90F3A6471841}"/>
              </a:ext>
            </a:extLst>
          </p:cNvPr>
          <p:cNvSpPr>
            <a:spLocks noGrp="1"/>
          </p:cNvSpPr>
          <p:nvPr>
            <p:ph idx="1"/>
          </p:nvPr>
        </p:nvSpPr>
        <p:spPr/>
        <p:txBody>
          <a:bodyPr/>
          <a:lstStyle/>
          <a:p>
            <a:r>
              <a:rPr lang="de-DE" sz="3000" dirty="0"/>
              <a:t>4 Es liefen aber die beiden miteinander, und der andere Jünger lief voraus, schneller als Petrus, und kam als Erster zum Grab,5 schaut hinein und sieht die Leinentücher liegen; er ging aber nicht hinein.6 Da kam Simon Petrus ihm nach und ging hinein in das Grab und sieht die Leinentücher liegen,7 und das Schweißtuch, das auf Jesu Haupt gelegen hatte, nicht bei den Leinentüchern, sondern daneben, zusammengewickelt an einem besonderen Ort.</a:t>
            </a:r>
          </a:p>
        </p:txBody>
      </p:sp>
    </p:spTree>
    <p:extLst>
      <p:ext uri="{BB962C8B-B14F-4D97-AF65-F5344CB8AC3E}">
        <p14:creationId xmlns:p14="http://schemas.microsoft.com/office/powerpoint/2010/main" val="3570514521"/>
      </p:ext>
    </p:extLst>
  </p:cSld>
  <p:clrMapOvr>
    <a:masterClrMapping/>
  </p:clrMapOvr>
  <p:transition>
    <p:pull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B104D732-F349-4406-B1F1-4BFF47AE19F4}"/>
              </a:ext>
            </a:extLst>
          </p:cNvPr>
          <p:cNvSpPr>
            <a:spLocks noGrp="1" noChangeArrowheads="1"/>
          </p:cNvSpPr>
          <p:nvPr>
            <p:ph type="title"/>
          </p:nvPr>
        </p:nvSpPr>
        <p:spPr/>
        <p:txBody>
          <a:bodyPr/>
          <a:lstStyle/>
          <a:p>
            <a:pPr eaLnBrk="1" hangingPunct="1"/>
            <a:r>
              <a:rPr lang="de-DE" altLang="de-DE"/>
              <a:t>Anatomische Einzelheiten bestätigen das Neue Testament</a:t>
            </a:r>
          </a:p>
        </p:txBody>
      </p:sp>
      <p:sp>
        <p:nvSpPr>
          <p:cNvPr id="76803" name="Rectangle 3">
            <a:extLst>
              <a:ext uri="{FF2B5EF4-FFF2-40B4-BE49-F238E27FC236}">
                <a16:creationId xmlns:a16="http://schemas.microsoft.com/office/drawing/2014/main" id="{C77F4027-00CC-42A3-BFA4-AAF247D5EE64}"/>
              </a:ext>
            </a:extLst>
          </p:cNvPr>
          <p:cNvSpPr>
            <a:spLocks noGrp="1" noChangeArrowheads="1"/>
          </p:cNvSpPr>
          <p:nvPr>
            <p:ph type="body" idx="1"/>
          </p:nvPr>
        </p:nvSpPr>
        <p:spPr/>
        <p:txBody>
          <a:bodyPr/>
          <a:lstStyle/>
          <a:p>
            <a:pPr eaLnBrk="1" hangingPunct="1"/>
            <a:r>
              <a:rPr lang="de-DE" altLang="de-DE" sz="2800">
                <a:cs typeface="Times New Roman" panose="02020603050405020304" pitchFamily="18" charset="0"/>
              </a:rPr>
              <a:t>Auch der Weltraum-Bildanalysator VP8 zeigte wie das GvT selbst viele Verletzungen: </a:t>
            </a:r>
          </a:p>
          <a:p>
            <a:pPr eaLnBrk="1" hangingPunct="1"/>
            <a:r>
              <a:rPr lang="de-DE" altLang="de-DE" sz="2800">
                <a:cs typeface="Times New Roman" panose="02020603050405020304" pitchFamily="18" charset="0"/>
              </a:rPr>
              <a:t>Blutergüsse, Schwellungen, Anschwellung des rechten Jochbogens, Nasenabschürfungen, Ablösung des Nasenknorpels vom Knochen, Schwellung der Stirn über der linken Augenbraue, geschwollene Lippe und Wange und eine Verletzung des rechten Auges (z.B. Orbitabodenfraktur). </a:t>
            </a:r>
          </a:p>
        </p:txBody>
      </p:sp>
    </p:spTree>
  </p:cSld>
  <p:clrMapOvr>
    <a:masterClrMapping/>
  </p:clrMapOvr>
  <p:transition>
    <p:pull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986CAB46-6C21-475C-8FE6-E0826886D8F9}"/>
              </a:ext>
            </a:extLst>
          </p:cNvPr>
          <p:cNvSpPr>
            <a:spLocks noGrp="1" noChangeArrowheads="1"/>
          </p:cNvSpPr>
          <p:nvPr>
            <p:ph type="title"/>
          </p:nvPr>
        </p:nvSpPr>
        <p:spPr/>
        <p:txBody>
          <a:bodyPr/>
          <a:lstStyle/>
          <a:p>
            <a:pPr eaLnBrk="1" hangingPunct="1"/>
            <a:r>
              <a:rPr lang="de-DE" altLang="de-DE"/>
              <a:t>Anatomische Einzelheiten bestätigen das Neue Testament</a:t>
            </a:r>
          </a:p>
        </p:txBody>
      </p:sp>
      <p:sp>
        <p:nvSpPr>
          <p:cNvPr id="77827" name="Rectangle 3">
            <a:extLst>
              <a:ext uri="{FF2B5EF4-FFF2-40B4-BE49-F238E27FC236}">
                <a16:creationId xmlns:a16="http://schemas.microsoft.com/office/drawing/2014/main" id="{3AA93137-DB84-4BBA-A2D0-04594583181E}"/>
              </a:ext>
            </a:extLst>
          </p:cNvPr>
          <p:cNvSpPr>
            <a:spLocks noGrp="1" noChangeArrowheads="1"/>
          </p:cNvSpPr>
          <p:nvPr>
            <p:ph type="body" idx="1"/>
          </p:nvPr>
        </p:nvSpPr>
        <p:spPr/>
        <p:txBody>
          <a:bodyPr/>
          <a:lstStyle/>
          <a:p>
            <a:pPr eaLnBrk="1" hangingPunct="1"/>
            <a:r>
              <a:rPr lang="de-DE" altLang="de-DE" sz="2800">
                <a:cs typeface="Times New Roman" panose="02020603050405020304" pitchFamily="18" charset="0"/>
              </a:rPr>
              <a:t>Die rechte Seitenwunde zwischen 5. und 6. Rippe war viereinhalb Zentimeter lang, klar begrenzt, mit nach außen gekehrten Rändern und entsprach so einer Leichenwunde von einer Lanze oder Klinge. Damals war es üblich, damit den Tod festzustellen oder auch dem Verurteilten den Gnadenstoß zu geben; eine dort die Muskeln durchbohrende scharfkantige Lanze hätte mit tödlicher Sicherheit das Herz getroffen</a:t>
            </a:r>
          </a:p>
          <a:p>
            <a:pPr eaLnBrk="1" hangingPunct="1"/>
            <a:endParaRPr lang="de-DE" altLang="de-DE" sz="2800">
              <a:cs typeface="Times New Roman" panose="02020603050405020304" pitchFamily="18" charset="0"/>
            </a:endParaRPr>
          </a:p>
        </p:txBody>
      </p:sp>
    </p:spTree>
  </p:cSld>
  <p:clrMapOvr>
    <a:masterClrMapping/>
  </p:clrMapOvr>
  <p:transition>
    <p:pull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507E30C1-374D-494B-9934-13BAD42905D8}"/>
              </a:ext>
            </a:extLst>
          </p:cNvPr>
          <p:cNvSpPr>
            <a:spLocks noGrp="1" noChangeArrowheads="1"/>
          </p:cNvSpPr>
          <p:nvPr>
            <p:ph type="title"/>
          </p:nvPr>
        </p:nvSpPr>
        <p:spPr/>
        <p:txBody>
          <a:bodyPr/>
          <a:lstStyle/>
          <a:p>
            <a:pPr eaLnBrk="1" hangingPunct="1"/>
            <a:r>
              <a:rPr lang="de-DE" altLang="de-DE"/>
              <a:t>Anatomische Einzelheiten bestätigen das Neue Testament</a:t>
            </a:r>
          </a:p>
        </p:txBody>
      </p:sp>
      <p:sp>
        <p:nvSpPr>
          <p:cNvPr id="78851" name="Rectangle 3">
            <a:extLst>
              <a:ext uri="{FF2B5EF4-FFF2-40B4-BE49-F238E27FC236}">
                <a16:creationId xmlns:a16="http://schemas.microsoft.com/office/drawing/2014/main" id="{02DD6649-5D25-4368-98D1-D02869ECDB01}"/>
              </a:ext>
            </a:extLst>
          </p:cNvPr>
          <p:cNvSpPr>
            <a:spLocks noGrp="1" noChangeArrowheads="1"/>
          </p:cNvSpPr>
          <p:nvPr>
            <p:ph type="body" idx="1"/>
          </p:nvPr>
        </p:nvSpPr>
        <p:spPr/>
        <p:txBody>
          <a:bodyPr/>
          <a:lstStyle/>
          <a:p>
            <a:pPr eaLnBrk="1" hangingPunct="1">
              <a:lnSpc>
                <a:spcPct val="90000"/>
              </a:lnSpc>
            </a:pPr>
            <a:r>
              <a:rPr lang="de-DE" altLang="de-DE" sz="2600">
                <a:cs typeface="Times New Roman" panose="02020603050405020304" pitchFamily="18" charset="0"/>
              </a:rPr>
              <a:t>Der Blutfluß aus der Seitenwunde ist nur dadurch erklärbar, daß ein größerer mit Blut gefüllter, unter statischem Druck stehender Hohlraum getroffen wurde, da aus einem Leichnam wegen des ausgefallenen Blutkreislaufs kein Blut mehr fließt. Dabei kann es sich nach experimenteller Rekonstruktion nur um den von dem rechtsseitigen Stich getroffenen rechten Herzvorhof gehandelt haben, der durch die vom Kopf dort einmündende obere Hohlvene immer mit (unter statischem Druck stehendem) Blut gefüllt ist. Die Herzkammern sind dagegen blutleer. Bei offenem Wundkanal einer Leiche fließt das Blut dann aus </a:t>
            </a:r>
          </a:p>
        </p:txBody>
      </p:sp>
    </p:spTree>
  </p:cSld>
  <p:clrMapOvr>
    <a:masterClrMapping/>
  </p:clrMapOvr>
  <p:transition>
    <p:pull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el 1">
            <a:extLst>
              <a:ext uri="{FF2B5EF4-FFF2-40B4-BE49-F238E27FC236}">
                <a16:creationId xmlns:a16="http://schemas.microsoft.com/office/drawing/2014/main" id="{60B03126-598F-44F4-8A3A-6B49F7B41AFD}"/>
              </a:ext>
            </a:extLst>
          </p:cNvPr>
          <p:cNvSpPr>
            <a:spLocks noGrp="1" noChangeArrowheads="1"/>
          </p:cNvSpPr>
          <p:nvPr>
            <p:ph type="title"/>
          </p:nvPr>
        </p:nvSpPr>
        <p:spPr/>
        <p:txBody>
          <a:bodyPr/>
          <a:lstStyle/>
          <a:p>
            <a:r>
              <a:rPr lang="de-DE" altLang="de-DE"/>
              <a:t>Fragliche Herzpunktion</a:t>
            </a:r>
          </a:p>
        </p:txBody>
      </p:sp>
      <p:sp>
        <p:nvSpPr>
          <p:cNvPr id="79875" name="Inhaltsplatzhalter 2">
            <a:extLst>
              <a:ext uri="{FF2B5EF4-FFF2-40B4-BE49-F238E27FC236}">
                <a16:creationId xmlns:a16="http://schemas.microsoft.com/office/drawing/2014/main" id="{9518EE43-414E-478B-8E1E-B0800AEA0C58}"/>
              </a:ext>
            </a:extLst>
          </p:cNvPr>
          <p:cNvSpPr>
            <a:spLocks noGrp="1" noChangeArrowheads="1"/>
          </p:cNvSpPr>
          <p:nvPr>
            <p:ph idx="1"/>
          </p:nvPr>
        </p:nvSpPr>
        <p:spPr/>
        <p:txBody>
          <a:bodyPr/>
          <a:lstStyle/>
          <a:p>
            <a:r>
              <a:rPr lang="de-DE" altLang="de-DE"/>
              <a:t>Da zu diesem Zeitpunkt jedoch noch keine Totenstarre bestand und der rechte Vorhof über 10 cm vom Einstichort entfernt war, das Blut aus der Lunge kommen, die dann aber zumindest kollabiert sein muss</a:t>
            </a:r>
          </a:p>
          <a:p>
            <a:r>
              <a:rPr lang="de-DE" altLang="de-DE"/>
              <a:t>Ausserdem kamen Blut und Wasser *** heraus, so dass auch an eine andere Erklärung *** gedacht werden muss(MSK)</a:t>
            </a:r>
          </a:p>
        </p:txBody>
      </p:sp>
    </p:spTree>
  </p:cSld>
  <p:clrMapOvr>
    <a:masterClrMapping/>
  </p:clrMapOvr>
  <p:transition>
    <p:pull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01263798-5636-4BA2-BD8C-21013F30CF84}"/>
              </a:ext>
            </a:extLst>
          </p:cNvPr>
          <p:cNvSpPr>
            <a:spLocks noGrp="1" noChangeArrowheads="1"/>
          </p:cNvSpPr>
          <p:nvPr>
            <p:ph type="title"/>
          </p:nvPr>
        </p:nvSpPr>
        <p:spPr/>
        <p:txBody>
          <a:bodyPr/>
          <a:lstStyle/>
          <a:p>
            <a:pPr eaLnBrk="1" hangingPunct="1"/>
            <a:r>
              <a:rPr lang="de-DE" altLang="de-DE"/>
              <a:t>Anatomische Einzelheiten bestätigen das Neue Testament</a:t>
            </a:r>
          </a:p>
        </p:txBody>
      </p:sp>
      <p:sp>
        <p:nvSpPr>
          <p:cNvPr id="80899" name="Rectangle 3">
            <a:extLst>
              <a:ext uri="{FF2B5EF4-FFF2-40B4-BE49-F238E27FC236}">
                <a16:creationId xmlns:a16="http://schemas.microsoft.com/office/drawing/2014/main" id="{0E821D82-2E63-4C93-9639-C465FCF8CAA4}"/>
              </a:ext>
            </a:extLst>
          </p:cNvPr>
          <p:cNvSpPr>
            <a:spLocks noGrp="1" noChangeArrowheads="1"/>
          </p:cNvSpPr>
          <p:nvPr>
            <p:ph type="body" idx="1"/>
          </p:nvPr>
        </p:nvSpPr>
        <p:spPr/>
        <p:txBody>
          <a:bodyPr/>
          <a:lstStyle/>
          <a:p>
            <a:pPr eaLnBrk="1" hangingPunct="1"/>
            <a:r>
              <a:rPr lang="de-DE" altLang="de-DE" sz="2800">
                <a:cs typeface="Times New Roman" panose="02020603050405020304" pitchFamily="18" charset="0"/>
              </a:rPr>
              <a:t>Es handelt sich um echtes menschliches (immunbiologisch bei Kaninchen zur Antikörperbildung führendes) Blut der Blutgruppe AB mit DNS-Fragmenten von X- und Y-Chromosomen und damit um männliches Blut</a:t>
            </a:r>
            <a:r>
              <a:rPr lang="de-DE" altLang="de-DE" sz="2800"/>
              <a:t>.</a:t>
            </a:r>
          </a:p>
          <a:p>
            <a:pPr eaLnBrk="1" hangingPunct="1"/>
            <a:r>
              <a:rPr lang="de-DE" altLang="de-DE" sz="2800">
                <a:cs typeface="Times New Roman" panose="02020603050405020304" pitchFamily="18" charset="0"/>
              </a:rPr>
              <a:t>Weiterhin wurden das Beta Globin-Gensegment von Chromosom 11, das Amelogenin X-Gensegment von Chromosom X und das Amelogenin Y-Gensegement von Chromosom Y nachgewiesen. </a:t>
            </a:r>
          </a:p>
        </p:txBody>
      </p:sp>
    </p:spTree>
  </p:cSld>
  <p:clrMapOvr>
    <a:masterClrMapping/>
  </p:clrMapOvr>
  <p:transition>
    <p:pull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9F745127-2299-4507-B73B-118D2DE79500}"/>
              </a:ext>
            </a:extLst>
          </p:cNvPr>
          <p:cNvSpPr>
            <a:spLocks noGrp="1" noChangeArrowheads="1"/>
          </p:cNvSpPr>
          <p:nvPr>
            <p:ph type="title"/>
          </p:nvPr>
        </p:nvSpPr>
        <p:spPr/>
        <p:txBody>
          <a:bodyPr/>
          <a:lstStyle/>
          <a:p>
            <a:pPr eaLnBrk="1" hangingPunct="1"/>
            <a:r>
              <a:rPr lang="de-DE" altLang="de-DE"/>
              <a:t>Anatomische Einzelheiten bestätigen das Neue Testament</a:t>
            </a:r>
          </a:p>
        </p:txBody>
      </p:sp>
      <p:sp>
        <p:nvSpPr>
          <p:cNvPr id="81923" name="Rectangle 3">
            <a:extLst>
              <a:ext uri="{FF2B5EF4-FFF2-40B4-BE49-F238E27FC236}">
                <a16:creationId xmlns:a16="http://schemas.microsoft.com/office/drawing/2014/main" id="{5306F0F6-48A6-4097-8113-CC0B3A9EE3D1}"/>
              </a:ext>
            </a:extLst>
          </p:cNvPr>
          <p:cNvSpPr>
            <a:spLocks noGrp="1" noChangeArrowheads="1"/>
          </p:cNvSpPr>
          <p:nvPr>
            <p:ph type="body" idx="1"/>
          </p:nvPr>
        </p:nvSpPr>
        <p:spPr/>
        <p:txBody>
          <a:bodyPr/>
          <a:lstStyle/>
          <a:p>
            <a:pPr eaLnBrk="1" hangingPunct="1"/>
            <a:endParaRPr lang="de-DE" altLang="de-DE">
              <a:cs typeface="Times New Roman" panose="02020603050405020304" pitchFamily="18" charset="0"/>
            </a:endParaRPr>
          </a:p>
          <a:p>
            <a:pPr eaLnBrk="1" hangingPunct="1"/>
            <a:r>
              <a:rPr lang="de-DE" altLang="de-DE">
                <a:cs typeface="Times New Roman" panose="02020603050405020304" pitchFamily="18" charset="0"/>
              </a:rPr>
              <a:t>Spektralphotometrisch wurden Hämoglobin-Prohyrin-Komponenten nsachgewiesen, und es wurden Serumalbumin und Gallenfarbstoffe gefunden </a:t>
            </a:r>
          </a:p>
          <a:p>
            <a:pPr eaLnBrk="1" hangingPunct="1"/>
            <a:endParaRPr lang="de-DE" altLang="de-DE"/>
          </a:p>
        </p:txBody>
      </p:sp>
    </p:spTree>
  </p:cSld>
  <p:clrMapOvr>
    <a:masterClrMapping/>
  </p:clrMapOvr>
  <p:transition>
    <p:pull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807B41F-A115-4699-8933-8F00F2619E4D}"/>
              </a:ext>
            </a:extLst>
          </p:cNvPr>
          <p:cNvSpPr>
            <a:spLocks noGrp="1" noChangeArrowheads="1"/>
          </p:cNvSpPr>
          <p:nvPr>
            <p:ph type="title"/>
          </p:nvPr>
        </p:nvSpPr>
        <p:spPr/>
        <p:txBody>
          <a:bodyPr/>
          <a:lstStyle/>
          <a:p>
            <a:pPr eaLnBrk="1" hangingPunct="1"/>
            <a:r>
              <a:rPr lang="de-DE" altLang="de-DE"/>
              <a:t>Anatomische Einzelheiten bestätigen das Neue Testament</a:t>
            </a:r>
          </a:p>
        </p:txBody>
      </p:sp>
      <p:sp>
        <p:nvSpPr>
          <p:cNvPr id="82947" name="Rectangle 3">
            <a:extLst>
              <a:ext uri="{FF2B5EF4-FFF2-40B4-BE49-F238E27FC236}">
                <a16:creationId xmlns:a16="http://schemas.microsoft.com/office/drawing/2014/main" id="{C3449558-1379-48B3-B5E9-C918B357AA5D}"/>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Die Gallenfarbstoffe auf dem GvT weisen einen sehr hohen Bilirubingehalt auf, was durch einen hämolytischen Schock (durch die schwere Traumatisierung der Folterung) erklärbar ist; hämolysiertes Hämoglobin passiert innerhalb von 30 Sekunden die Leber, die dieses nicht mehr abbauen kann und es mit Bilirubin wieder ins Blut abgibt. Das Wundsekret enthält dementsprechend primär hämolysiertes Hämoglobin (Methämoglobin), das mit Bilirubin gemischt, die rote Blutfarbe erzeugt</a:t>
            </a:r>
            <a:r>
              <a:rPr lang="de-DE" altLang="de-DE" sz="2800"/>
              <a:t> </a:t>
            </a:r>
          </a:p>
        </p:txBody>
      </p:sp>
    </p:spTree>
  </p:cSld>
  <p:clrMapOvr>
    <a:masterClrMapping/>
  </p:clrMapOvr>
  <p:transition>
    <p:pull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el 1">
            <a:extLst>
              <a:ext uri="{FF2B5EF4-FFF2-40B4-BE49-F238E27FC236}">
                <a16:creationId xmlns:a16="http://schemas.microsoft.com/office/drawing/2014/main" id="{B49183F6-6E9E-4E60-99A3-8A9C3744F9DE}"/>
              </a:ext>
            </a:extLst>
          </p:cNvPr>
          <p:cNvSpPr>
            <a:spLocks noGrp="1" noChangeArrowheads="1"/>
          </p:cNvSpPr>
          <p:nvPr>
            <p:ph type="title"/>
          </p:nvPr>
        </p:nvSpPr>
        <p:spPr/>
        <p:txBody>
          <a:bodyPr/>
          <a:lstStyle/>
          <a:p>
            <a:r>
              <a:rPr lang="de-DE" altLang="de-DE"/>
              <a:t>Anatomische Einzelheiten bestätigen das Neue Testament</a:t>
            </a:r>
          </a:p>
        </p:txBody>
      </p:sp>
      <p:sp>
        <p:nvSpPr>
          <p:cNvPr id="83971" name="Inhaltsplatzhalter 2">
            <a:extLst>
              <a:ext uri="{FF2B5EF4-FFF2-40B4-BE49-F238E27FC236}">
                <a16:creationId xmlns:a16="http://schemas.microsoft.com/office/drawing/2014/main" id="{8FDADE2C-08BD-4898-9046-32629680DBCC}"/>
              </a:ext>
            </a:extLst>
          </p:cNvPr>
          <p:cNvSpPr>
            <a:spLocks noGrp="1" noChangeArrowheads="1"/>
          </p:cNvSpPr>
          <p:nvPr>
            <p:ph idx="1"/>
          </p:nvPr>
        </p:nvSpPr>
        <p:spPr/>
        <p:txBody>
          <a:bodyPr/>
          <a:lstStyle/>
          <a:p>
            <a:r>
              <a:rPr lang="de-DE" altLang="de-DE" sz="2800"/>
              <a:t>Bei praktisch allen Kreuzigungsdarstellungen in der Geschichte der Malerei sieht man die Nägel durch die Handflächen getrieben. Der Chefchirurg des St. Josephs-Hospitals in Paris, Pierre Barbet, experimentierte bereits in den 30er-Jahren mit amputierten Armen — mit dem Ergebnis, dass bei einer Nagelung durch die Handflächen ein Körpergewicht von 40 kg ausreichen würde, um sie durchzureißen (HF 23)</a:t>
            </a:r>
            <a:endParaRPr lang="de-DE" altLang="de-DE"/>
          </a:p>
        </p:txBody>
      </p:sp>
    </p:spTree>
  </p:cSld>
  <p:clrMapOvr>
    <a:masterClrMapping/>
  </p:clrMapOvr>
  <p:transition>
    <p:pull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el 1">
            <a:extLst>
              <a:ext uri="{FF2B5EF4-FFF2-40B4-BE49-F238E27FC236}">
                <a16:creationId xmlns:a16="http://schemas.microsoft.com/office/drawing/2014/main" id="{78A48965-EA7B-4E2F-A87D-59CFFEF451C1}"/>
              </a:ext>
            </a:extLst>
          </p:cNvPr>
          <p:cNvSpPr>
            <a:spLocks noGrp="1" noChangeArrowheads="1"/>
          </p:cNvSpPr>
          <p:nvPr>
            <p:ph type="title"/>
          </p:nvPr>
        </p:nvSpPr>
        <p:spPr/>
        <p:txBody>
          <a:bodyPr/>
          <a:lstStyle/>
          <a:p>
            <a:r>
              <a:rPr lang="de-DE" altLang="de-DE"/>
              <a:t>Anatomische Einzelheiten bestätigen das Neue Testament</a:t>
            </a:r>
          </a:p>
        </p:txBody>
      </p:sp>
      <p:sp>
        <p:nvSpPr>
          <p:cNvPr id="84995" name="Inhaltsplatzhalter 2">
            <a:extLst>
              <a:ext uri="{FF2B5EF4-FFF2-40B4-BE49-F238E27FC236}">
                <a16:creationId xmlns:a16="http://schemas.microsoft.com/office/drawing/2014/main" id="{34C2F598-32C8-4C86-BBD9-469A99DE90F5}"/>
              </a:ext>
            </a:extLst>
          </p:cNvPr>
          <p:cNvSpPr>
            <a:spLocks noGrp="1" noChangeArrowheads="1"/>
          </p:cNvSpPr>
          <p:nvPr>
            <p:ph idx="1"/>
          </p:nvPr>
        </p:nvSpPr>
        <p:spPr>
          <a:xfrm>
            <a:off x="1371600" y="1844675"/>
            <a:ext cx="7772400" cy="4495800"/>
          </a:xfrm>
        </p:spPr>
        <p:txBody>
          <a:bodyPr/>
          <a:lstStyle/>
          <a:p>
            <a:r>
              <a:rPr lang="de-DE" altLang="de-DE"/>
              <a:t>Die Nagelung erfolgte aber tatsächlich durch den sogenannten „Destotschen Spalt" an der Handwurzel. Hier umschließen die Hand-wurzelknochen eine Lücke, durch die bequem ein großer Nagel getrieben werden konnte. Die Gefahr eines Reißens besteht so nicht. Experimente an Leichen und frisch amputierten Gliedmaßen bestätigten das.</a:t>
            </a:r>
          </a:p>
        </p:txBody>
      </p:sp>
    </p:spTree>
  </p:cSld>
  <p:clrMapOvr>
    <a:masterClrMapping/>
  </p:clrMapOvr>
  <p:transition>
    <p:pull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375EAA54-B8E6-4FF3-8A61-ABD74BED840A}"/>
              </a:ext>
            </a:extLst>
          </p:cNvPr>
          <p:cNvSpPr>
            <a:spLocks noGrp="1" noChangeArrowheads="1"/>
          </p:cNvSpPr>
          <p:nvPr>
            <p:ph type="title"/>
          </p:nvPr>
        </p:nvSpPr>
        <p:spPr/>
        <p:txBody>
          <a:bodyPr/>
          <a:lstStyle/>
          <a:p>
            <a:pPr eaLnBrk="1" hangingPunct="1"/>
            <a:r>
              <a:rPr lang="de-DE" altLang="de-DE"/>
              <a:t>Anatmische Einzelheiten bestätigen das Neue Testament</a:t>
            </a:r>
          </a:p>
        </p:txBody>
      </p:sp>
      <p:sp>
        <p:nvSpPr>
          <p:cNvPr id="86019" name="Rectangle 3">
            <a:extLst>
              <a:ext uri="{FF2B5EF4-FFF2-40B4-BE49-F238E27FC236}">
                <a16:creationId xmlns:a16="http://schemas.microsoft.com/office/drawing/2014/main" id="{31DC51F8-0093-46F9-ACA4-BC23EB488BC3}"/>
              </a:ext>
            </a:extLst>
          </p:cNvPr>
          <p:cNvSpPr>
            <a:spLocks noGrp="1" noChangeArrowheads="1"/>
          </p:cNvSpPr>
          <p:nvPr>
            <p:ph type="body" idx="1"/>
          </p:nvPr>
        </p:nvSpPr>
        <p:spPr>
          <a:xfrm>
            <a:off x="1219200" y="1844675"/>
            <a:ext cx="7772400" cy="4251325"/>
          </a:xfrm>
        </p:spPr>
        <p:txBody>
          <a:bodyPr/>
          <a:lstStyle/>
          <a:p>
            <a:pPr eaLnBrk="1" hangingPunct="1">
              <a:lnSpc>
                <a:spcPct val="90000"/>
              </a:lnSpc>
            </a:pPr>
            <a:r>
              <a:rPr lang="de-DE" altLang="de-DE" sz="2800">
                <a:cs typeface="Times New Roman" panose="02020603050405020304" pitchFamily="18" charset="0"/>
              </a:rPr>
              <a:t>Durch den Nagel wird der Nervus medianus verletzt, der an dieser Stelle verläuft. Dies fuhrt zu schier unerträglichen Schmerzen, gleichzeitig wird der Daumen auto¬matisch zur Innenseite der Hand hin eingezogen. </a:t>
            </a:r>
          </a:p>
          <a:p>
            <a:pPr eaLnBrk="1" hangingPunct="1">
              <a:lnSpc>
                <a:spcPct val="90000"/>
              </a:lnSpc>
            </a:pPr>
            <a:r>
              <a:rPr lang="de-DE" altLang="de-DE" sz="2800">
                <a:cs typeface="Times New Roman" panose="02020603050405020304" pitchFamily="18" charset="0"/>
              </a:rPr>
              <a:t>Dies ist der Grund, warum auf dem Grabtuch von Turin nur die Finger zu sehen sind, jedoch kein Daumen. Wir sind diesem Umstand bereits bei der Miniatur aus Budapest und beim Gerokreuz begegnet.</a:t>
            </a:r>
          </a:p>
        </p:txBody>
      </p:sp>
    </p:spTree>
  </p:cSld>
  <p:clrMapOvr>
    <a:masterClrMapping/>
  </p:clrMapOvr>
  <p:transition>
    <p:pull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a:extLst>
              <a:ext uri="{FF2B5EF4-FFF2-40B4-BE49-F238E27FC236}">
                <a16:creationId xmlns:a16="http://schemas.microsoft.com/office/drawing/2014/main" id="{2460D263-8FE1-40D5-BC03-382C22F68E8D}"/>
              </a:ext>
            </a:extLst>
          </p:cNvPr>
          <p:cNvSpPr>
            <a:spLocks noGrp="1" noChangeArrowheads="1"/>
          </p:cNvSpPr>
          <p:nvPr>
            <p:ph type="title"/>
          </p:nvPr>
        </p:nvSpPr>
        <p:spPr>
          <a:xfrm>
            <a:off x="1190359" y="476672"/>
            <a:ext cx="7772400" cy="576064"/>
          </a:xfrm>
        </p:spPr>
        <p:txBody>
          <a:bodyPr/>
          <a:lstStyle/>
          <a:p>
            <a:r>
              <a:rPr lang="de-DE" altLang="de-DE" sz="4000" dirty="0"/>
              <a:t>Das Grabtuch in allen 4 Evangelien</a:t>
            </a:r>
            <a:br>
              <a:rPr lang="de-DE" altLang="de-DE" sz="4000" dirty="0"/>
            </a:br>
            <a:r>
              <a:rPr lang="de-DE" altLang="de-DE" sz="2000" dirty="0"/>
              <a:t>Copilot 09.06.2026</a:t>
            </a:r>
            <a:br>
              <a:rPr lang="de-DE" altLang="de-DE" sz="4000" dirty="0"/>
            </a:br>
            <a:endParaRPr lang="de-DE" altLang="de-DE" sz="4000" dirty="0"/>
          </a:p>
        </p:txBody>
      </p:sp>
      <p:sp>
        <p:nvSpPr>
          <p:cNvPr id="4099" name="Inhaltsplatzhalter 2">
            <a:extLst>
              <a:ext uri="{FF2B5EF4-FFF2-40B4-BE49-F238E27FC236}">
                <a16:creationId xmlns:a16="http://schemas.microsoft.com/office/drawing/2014/main" id="{C9A85A69-D1CE-42BD-ACE3-39663F9FA923}"/>
              </a:ext>
            </a:extLst>
          </p:cNvPr>
          <p:cNvSpPr>
            <a:spLocks noGrp="1" noChangeArrowheads="1"/>
          </p:cNvSpPr>
          <p:nvPr>
            <p:ph idx="1"/>
          </p:nvPr>
        </p:nvSpPr>
        <p:spPr>
          <a:xfrm>
            <a:off x="1342759" y="1181100"/>
            <a:ext cx="7772400" cy="4495800"/>
          </a:xfrm>
        </p:spPr>
        <p:txBody>
          <a:bodyPr/>
          <a:lstStyle/>
          <a:p>
            <a:r>
              <a:rPr lang="de-DE" altLang="de-DE" sz="2800" dirty="0"/>
              <a:t>„Die Synoptiker (</a:t>
            </a:r>
            <a:r>
              <a:rPr lang="de-DE" altLang="de-DE" sz="2800" dirty="0" err="1"/>
              <a:t>Mt</a:t>
            </a:r>
            <a:r>
              <a:rPr lang="de-DE" altLang="de-DE" sz="2800" dirty="0"/>
              <a:t>, Mk, </a:t>
            </a:r>
            <a:r>
              <a:rPr lang="de-DE" altLang="de-DE" sz="2800" dirty="0" err="1"/>
              <a:t>Lk</a:t>
            </a:r>
            <a:r>
              <a:rPr lang="de-DE" altLang="de-DE" sz="2800" dirty="0"/>
              <a:t>) sprechen von einem Tuch, vermutlich als zusammenfassende Darstellung.</a:t>
            </a:r>
          </a:p>
          <a:p>
            <a:r>
              <a:rPr lang="de-DE" altLang="de-DE" sz="2800" dirty="0"/>
              <a:t>•	Johannes beschreibt die konkrete jüdische Bestattungspraxis genauer: mehrere Binden + ein Kopftuch.</a:t>
            </a:r>
          </a:p>
          <a:p>
            <a:r>
              <a:rPr lang="de-DE" altLang="de-DE" sz="2800" dirty="0"/>
              <a:t>Das Turiner Grabtuch ist genau so ein Tuch:</a:t>
            </a:r>
          </a:p>
          <a:p>
            <a:r>
              <a:rPr lang="de-DE" altLang="de-DE" sz="2800" dirty="0"/>
              <a:t>•	ca. 4,4 m × 1,1 m</a:t>
            </a:r>
          </a:p>
          <a:p>
            <a:r>
              <a:rPr lang="de-DE" altLang="de-DE" sz="2800" dirty="0"/>
              <a:t>•	geeignet, um den Körper längs zu umschlagen</a:t>
            </a:r>
          </a:p>
          <a:p>
            <a:r>
              <a:rPr lang="de-DE" altLang="de-DE" sz="2800" dirty="0"/>
              <a:t>•	entspricht der jüdischen Praxis bei hastigen Bestattungen (z. B. vor Sabbatbeginn)</a:t>
            </a:r>
          </a:p>
          <a:p>
            <a:endParaRPr lang="de-DE" altLang="de-DE" dirty="0"/>
          </a:p>
          <a:p>
            <a:endParaRPr lang="de-DE" altLang="de-DE" dirty="0"/>
          </a:p>
        </p:txBody>
      </p:sp>
    </p:spTree>
  </p:cSld>
  <p:clrMapOvr>
    <a:masterClrMapping/>
  </p:clrMapOvr>
  <p:transition>
    <p:pull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el 1">
            <a:extLst>
              <a:ext uri="{FF2B5EF4-FFF2-40B4-BE49-F238E27FC236}">
                <a16:creationId xmlns:a16="http://schemas.microsoft.com/office/drawing/2014/main" id="{FA1D713D-E2D3-403B-B079-DEB075B7BCF2}"/>
              </a:ext>
            </a:extLst>
          </p:cNvPr>
          <p:cNvSpPr>
            <a:spLocks noGrp="1" noChangeArrowheads="1"/>
          </p:cNvSpPr>
          <p:nvPr>
            <p:ph type="title"/>
          </p:nvPr>
        </p:nvSpPr>
        <p:spPr>
          <a:xfrm>
            <a:off x="1371600" y="196850"/>
            <a:ext cx="7772400" cy="1766888"/>
          </a:xfrm>
        </p:spPr>
        <p:txBody>
          <a:bodyPr/>
          <a:lstStyle/>
          <a:p>
            <a:pPr eaLnBrk="1" hangingPunct="1"/>
            <a:r>
              <a:rPr lang="de-DE" altLang="de-DE" sz="3300"/>
              <a:t>Blutspuren auf den Armen des Gekreuzigten auf den Turiner Grabtuch.</a:t>
            </a:r>
          </a:p>
        </p:txBody>
      </p:sp>
      <p:pic>
        <p:nvPicPr>
          <p:cNvPr id="87043" name="Inhaltsplatzhalter 5">
            <a:extLst>
              <a:ext uri="{FF2B5EF4-FFF2-40B4-BE49-F238E27FC236}">
                <a16:creationId xmlns:a16="http://schemas.microsoft.com/office/drawing/2014/main" id="{16F19CCC-88EC-4392-8BC5-6F3BA7AC10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79700" y="1600200"/>
            <a:ext cx="4851400" cy="4495800"/>
          </a:xfrm>
        </p:spPr>
      </p:pic>
    </p:spTree>
  </p:cSld>
  <p:clrMapOvr>
    <a:masterClrMapping/>
  </p:clrMapOvr>
  <p:transition>
    <p:pull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B5524420-1A4E-4707-97C3-BAEB2F66CA5B}"/>
              </a:ext>
            </a:extLst>
          </p:cNvPr>
          <p:cNvSpPr>
            <a:spLocks noGrp="1" noChangeArrowheads="1"/>
          </p:cNvSpPr>
          <p:nvPr>
            <p:ph type="title"/>
          </p:nvPr>
        </p:nvSpPr>
        <p:spPr/>
        <p:txBody>
          <a:bodyPr/>
          <a:lstStyle/>
          <a:p>
            <a:pPr eaLnBrk="1" hangingPunct="1"/>
            <a:r>
              <a:rPr lang="de-DE" altLang="de-DE"/>
              <a:t>Anatomische Einzelheiten bestätigen das Neue Testament</a:t>
            </a:r>
          </a:p>
        </p:txBody>
      </p:sp>
      <p:sp>
        <p:nvSpPr>
          <p:cNvPr id="88067" name="Rectangle 3">
            <a:extLst>
              <a:ext uri="{FF2B5EF4-FFF2-40B4-BE49-F238E27FC236}">
                <a16:creationId xmlns:a16="http://schemas.microsoft.com/office/drawing/2014/main" id="{64E8BBA5-9FC4-4A98-9CFA-7896C0D8876E}"/>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Vom gerichtsmedizinischen Institut in Genua sind männliche und weibliche Gene entdeckt worden; die weiblichen werden auf das Weben und das Ausbessern des Tuches durch Frauen zurückgeführt (könnten aber auch auf die Frauen zurückgeführt werden, die das Öl herstellten oder die zuerst am leeren Grab waren, m.Z.)</a:t>
            </a:r>
          </a:p>
          <a:p>
            <a:pPr eaLnBrk="1" hangingPunct="1"/>
            <a:endParaRPr lang="de-DE" altLang="de-DE">
              <a:cs typeface="Times New Roman" panose="02020603050405020304" pitchFamily="18" charset="0"/>
            </a:endParaRPr>
          </a:p>
        </p:txBody>
      </p:sp>
    </p:spTree>
  </p:cSld>
  <p:clrMapOvr>
    <a:masterClrMapping/>
  </p:clrMapOvr>
  <p:transition>
    <p:pull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D0C12EE3-6B87-44A7-92F2-7128DFF1D539}"/>
              </a:ext>
            </a:extLst>
          </p:cNvPr>
          <p:cNvSpPr>
            <a:spLocks noGrp="1" noChangeArrowheads="1"/>
          </p:cNvSpPr>
          <p:nvPr>
            <p:ph type="title"/>
          </p:nvPr>
        </p:nvSpPr>
        <p:spPr/>
        <p:txBody>
          <a:bodyPr/>
          <a:lstStyle/>
          <a:p>
            <a:pPr eaLnBrk="1" hangingPunct="1"/>
            <a:r>
              <a:rPr lang="de-DE" altLang="de-DE"/>
              <a:t>Anatomische Einzelheiten bestätigen das Neue Testament</a:t>
            </a:r>
          </a:p>
        </p:txBody>
      </p:sp>
      <p:sp>
        <p:nvSpPr>
          <p:cNvPr id="89091" name="Rectangle 3">
            <a:extLst>
              <a:ext uri="{FF2B5EF4-FFF2-40B4-BE49-F238E27FC236}">
                <a16:creationId xmlns:a16="http://schemas.microsoft.com/office/drawing/2014/main" id="{3838B0A0-B28A-4194-9D8C-45600E94A5F6}"/>
              </a:ext>
            </a:extLst>
          </p:cNvPr>
          <p:cNvSpPr>
            <a:spLocks noGrp="1" noChangeArrowheads="1"/>
          </p:cNvSpPr>
          <p:nvPr>
            <p:ph type="body" idx="1"/>
          </p:nvPr>
        </p:nvSpPr>
        <p:spPr/>
        <p:txBody>
          <a:bodyPr/>
          <a:lstStyle/>
          <a:p>
            <a:pPr eaLnBrk="1" hangingPunct="1"/>
            <a:endParaRPr lang="de-DE" altLang="de-DE" sz="4000">
              <a:cs typeface="Times New Roman" panose="02020603050405020304" pitchFamily="18" charset="0"/>
            </a:endParaRPr>
          </a:p>
          <a:p>
            <a:pPr eaLnBrk="1" hangingPunct="1"/>
            <a:r>
              <a:rPr lang="de-DE" altLang="de-DE" sz="4000">
                <a:cs typeface="Times New Roman" panose="02020603050405020304" pitchFamily="18" charset="0"/>
              </a:rPr>
              <a:t>Die rechte (abdruckbedingt auf dem Tuch die linke) Schulter war deutlich niedriger - eine für einen Schreiner oder Zimmermann typische Berufserscheinung </a:t>
            </a:r>
          </a:p>
        </p:txBody>
      </p:sp>
    </p:spTree>
  </p:cSld>
  <p:clrMapOvr>
    <a:masterClrMapping/>
  </p:clrMapOvr>
  <p:transition>
    <p:pull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A2650645-488C-47A9-B87F-80682785D1AD}"/>
              </a:ext>
            </a:extLst>
          </p:cNvPr>
          <p:cNvSpPr>
            <a:spLocks noGrp="1" noChangeArrowheads="1"/>
          </p:cNvSpPr>
          <p:nvPr>
            <p:ph type="title"/>
          </p:nvPr>
        </p:nvSpPr>
        <p:spPr/>
        <p:txBody>
          <a:bodyPr/>
          <a:lstStyle/>
          <a:p>
            <a:pPr eaLnBrk="1" hangingPunct="1"/>
            <a:r>
              <a:rPr lang="de-DE" altLang="de-DE"/>
              <a:t>Anatomische Einzelheiten bestätigen das Neue Testament</a:t>
            </a:r>
          </a:p>
        </p:txBody>
      </p:sp>
      <p:sp>
        <p:nvSpPr>
          <p:cNvPr id="90115" name="Rectangle 3">
            <a:extLst>
              <a:ext uri="{FF2B5EF4-FFF2-40B4-BE49-F238E27FC236}">
                <a16:creationId xmlns:a16="http://schemas.microsoft.com/office/drawing/2014/main" id="{527574B3-6C3A-46D6-B439-837DB7EC1D45}"/>
              </a:ext>
            </a:extLst>
          </p:cNvPr>
          <p:cNvSpPr>
            <a:spLocks noGrp="1" noChangeArrowheads="1"/>
          </p:cNvSpPr>
          <p:nvPr>
            <p:ph type="body" idx="1"/>
          </p:nvPr>
        </p:nvSpPr>
        <p:spPr/>
        <p:txBody>
          <a:bodyPr/>
          <a:lstStyle/>
          <a:p>
            <a:pPr eaLnBrk="1" hangingPunct="1"/>
            <a:endParaRPr lang="de-DE" altLang="de-DE">
              <a:cs typeface="Times New Roman" panose="02020603050405020304" pitchFamily="18" charset="0"/>
            </a:endParaRPr>
          </a:p>
          <a:p>
            <a:pPr eaLnBrk="1" hangingPunct="1"/>
            <a:r>
              <a:rPr lang="de-DE" altLang="de-DE">
                <a:cs typeface="Times New Roman" panose="02020603050405020304" pitchFamily="18" charset="0"/>
              </a:rPr>
              <a:t>Der rechte Arm ercheint etwas länger, da das Tuch da etwas eingedrückt gelegen haben muß und sonst die Seitenwunde nicht hätte berühren können. Bei Ausbreitung des Tuches muß der Arm verlängert erscheinen </a:t>
            </a:r>
          </a:p>
        </p:txBody>
      </p:sp>
    </p:spTree>
  </p:cSld>
  <p:clrMapOvr>
    <a:masterClrMapping/>
  </p:clrMapOvr>
  <p:transition>
    <p:pull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A762FFBF-8422-45CE-A0C3-C70BFE70EFB4}"/>
              </a:ext>
            </a:extLst>
          </p:cNvPr>
          <p:cNvSpPr>
            <a:spLocks noGrp="1" noChangeArrowheads="1"/>
          </p:cNvSpPr>
          <p:nvPr>
            <p:ph type="title"/>
          </p:nvPr>
        </p:nvSpPr>
        <p:spPr/>
        <p:txBody>
          <a:bodyPr/>
          <a:lstStyle/>
          <a:p>
            <a:pPr eaLnBrk="1" hangingPunct="1"/>
            <a:r>
              <a:rPr lang="de-DE" altLang="de-DE"/>
              <a:t>Anatomische Einzelheiten bestätigen das Neue Testament</a:t>
            </a:r>
          </a:p>
        </p:txBody>
      </p:sp>
      <p:sp>
        <p:nvSpPr>
          <p:cNvPr id="91139" name="Rectangle 3">
            <a:extLst>
              <a:ext uri="{FF2B5EF4-FFF2-40B4-BE49-F238E27FC236}">
                <a16:creationId xmlns:a16="http://schemas.microsoft.com/office/drawing/2014/main" id="{F8DB5624-4AA9-4237-B8AB-576660F65015}"/>
              </a:ext>
            </a:extLst>
          </p:cNvPr>
          <p:cNvSpPr>
            <a:spLocks noGrp="1" noChangeArrowheads="1"/>
          </p:cNvSpPr>
          <p:nvPr>
            <p:ph type="body" idx="1"/>
          </p:nvPr>
        </p:nvSpPr>
        <p:spPr/>
        <p:txBody>
          <a:bodyPr/>
          <a:lstStyle/>
          <a:p>
            <a:pPr eaLnBrk="1" hangingPunct="1">
              <a:lnSpc>
                <a:spcPct val="90000"/>
              </a:lnSpc>
            </a:pPr>
            <a:r>
              <a:rPr lang="de-DE" altLang="de-DE" sz="2800">
                <a:cs typeface="Times New Roman" panose="02020603050405020304" pitchFamily="18" charset="0"/>
              </a:rPr>
              <a:t>Die Abdrücke der (aus mindestens 100 Schlägen bestehenden) Geißelung auf der Rückseite des Körpers entsprechen genau denen eines flagrum, einer Peitsche, die die Römer bei Gladiatorenkämpfen, aber auch zur Bestrafung von Verurteilten einsetzten, und die auch noch gefunden wurde und in Museen ausgestellt wird. Dabei zeigt die Regelmäßigkeit der Geißelabdrücke, daß Jesus nicht wie zumeist sonst auf dem Weg zur Hinrichtung, sondern vorher (Waldstein 36)  gegeißelt wurde – so wie es im Neuen Testament beschrieben ist (Mt 27,26)</a:t>
            </a:r>
            <a:r>
              <a:rPr lang="de-DE" altLang="de-DE" sz="2800"/>
              <a:t> </a:t>
            </a:r>
          </a:p>
        </p:txBody>
      </p:sp>
    </p:spTree>
  </p:cSld>
  <p:clrMapOvr>
    <a:masterClrMapping/>
  </p:clrMapOvr>
  <p:transition>
    <p:pull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B7C68F55-9E37-4476-9A5C-5F83E5EF0F89}"/>
              </a:ext>
            </a:extLst>
          </p:cNvPr>
          <p:cNvSpPr>
            <a:spLocks noGrp="1" noChangeArrowheads="1"/>
          </p:cNvSpPr>
          <p:nvPr>
            <p:ph type="title"/>
          </p:nvPr>
        </p:nvSpPr>
        <p:spPr/>
        <p:txBody>
          <a:bodyPr/>
          <a:lstStyle/>
          <a:p>
            <a:pPr eaLnBrk="1" hangingPunct="1"/>
            <a:r>
              <a:rPr lang="de-DE" altLang="de-DE" sz="2600">
                <a:cs typeface="Times New Roman" panose="02020603050405020304" pitchFamily="18" charset="0"/>
              </a:rPr>
              <a:t>Jesus war tot – dennoch deuten Theologen den Bericht vom Lanzenstich mit ausfließendem Blut primär symbolisch </a:t>
            </a:r>
          </a:p>
        </p:txBody>
      </p:sp>
      <p:sp>
        <p:nvSpPr>
          <p:cNvPr id="92163" name="Rectangle 3">
            <a:extLst>
              <a:ext uri="{FF2B5EF4-FFF2-40B4-BE49-F238E27FC236}">
                <a16:creationId xmlns:a16="http://schemas.microsoft.com/office/drawing/2014/main" id="{883CA46D-9DEC-4EB1-B5D2-E9F3C986F057}"/>
              </a:ext>
            </a:extLst>
          </p:cNvPr>
          <p:cNvSpPr>
            <a:spLocks noGrp="1" noChangeArrowheads="1"/>
          </p:cNvSpPr>
          <p:nvPr>
            <p:ph type="body" idx="1"/>
          </p:nvPr>
        </p:nvSpPr>
        <p:spPr>
          <a:xfrm>
            <a:off x="1219200" y="1905000"/>
            <a:ext cx="7772400" cy="4191000"/>
          </a:xfrm>
        </p:spPr>
        <p:txBody>
          <a:bodyPr/>
          <a:lstStyle/>
          <a:p>
            <a:pPr eaLnBrk="1" hangingPunct="1">
              <a:lnSpc>
                <a:spcPct val="90000"/>
              </a:lnSpc>
            </a:pPr>
            <a:r>
              <a:rPr lang="de-DE" altLang="de-DE" sz="2800">
                <a:cs typeface="Times New Roman" panose="02020603050405020304" pitchFamily="18" charset="0"/>
              </a:rPr>
              <a:t>Die Wunde an der rechten Seite zeigt im GvT Blut und Serum in getrennter Form, was voraussetzt, daß der Tod schon eingetreten war - und Jesus also nicht lebend beerdigt wurde. Diese Wunde wird genau so in Joh 19,33-35 beschrieben: </a:t>
            </a:r>
          </a:p>
          <a:p>
            <a:pPr eaLnBrk="1" hangingPunct="1">
              <a:lnSpc>
                <a:spcPct val="90000"/>
              </a:lnSpc>
              <a:buFont typeface="Symbol" panose="05050102010706020507" pitchFamily="18" charset="2"/>
              <a:buNone/>
            </a:pPr>
            <a:r>
              <a:rPr lang="de-DE" altLang="de-DE" sz="2800">
                <a:cs typeface="Times New Roman" panose="02020603050405020304" pitchFamily="18" charset="0"/>
              </a:rPr>
              <a:t>	„Als sie aber zu Jesus kamen und sahen, daß er schon tot war, zerschlugen sie ihm die Beine nicht,  </a:t>
            </a:r>
          </a:p>
          <a:p>
            <a:pPr eaLnBrk="1" hangingPunct="1">
              <a:lnSpc>
                <a:spcPct val="90000"/>
              </a:lnSpc>
              <a:buFont typeface="Symbol" panose="05050102010706020507" pitchFamily="18" charset="2"/>
              <a:buNone/>
            </a:pPr>
            <a:r>
              <a:rPr lang="de-DE" altLang="de-DE" sz="2800">
                <a:cs typeface="Times New Roman" panose="02020603050405020304" pitchFamily="18" charset="0"/>
              </a:rPr>
              <a:t>	sondern einer der Soldaten stieß mit der Lanze in seine Seite, und sogleich floß Blut und Wasser heraus. Und der, der es gesehen hat, hat es bezeugt, und sein Zeugnis ist wahr. Und er weiß, daß er Wahres berichtet, damit auch ihr glaubt.“</a:t>
            </a:r>
            <a:endParaRPr lang="de-DE" altLang="de-DE" sz="2800"/>
          </a:p>
        </p:txBody>
      </p:sp>
    </p:spTree>
  </p:cSld>
  <p:clrMapOvr>
    <a:masterClrMapping/>
  </p:clrMapOvr>
  <p:transition>
    <p:pull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1A40250E-99C2-4ADF-B898-4729E635B888}"/>
              </a:ext>
            </a:extLst>
          </p:cNvPr>
          <p:cNvSpPr>
            <a:spLocks noGrp="1" noChangeArrowheads="1"/>
          </p:cNvSpPr>
          <p:nvPr>
            <p:ph type="title"/>
          </p:nvPr>
        </p:nvSpPr>
        <p:spPr/>
        <p:txBody>
          <a:bodyPr/>
          <a:lstStyle/>
          <a:p>
            <a:pPr eaLnBrk="1" hangingPunct="1"/>
            <a:r>
              <a:rPr lang="de-DE" altLang="de-DE"/>
              <a:t>Jesus war tot</a:t>
            </a:r>
          </a:p>
        </p:txBody>
      </p:sp>
      <p:sp>
        <p:nvSpPr>
          <p:cNvPr id="93187" name="Rectangle 3">
            <a:extLst>
              <a:ext uri="{FF2B5EF4-FFF2-40B4-BE49-F238E27FC236}">
                <a16:creationId xmlns:a16="http://schemas.microsoft.com/office/drawing/2014/main" id="{98CFFDD1-5C6B-4D2C-A57D-973C15E3821C}"/>
              </a:ext>
            </a:extLst>
          </p:cNvPr>
          <p:cNvSpPr>
            <a:spLocks noGrp="1" noChangeArrowheads="1"/>
          </p:cNvSpPr>
          <p:nvPr>
            <p:ph type="body" idx="1"/>
          </p:nvPr>
        </p:nvSpPr>
        <p:spPr/>
        <p:txBody>
          <a:bodyPr/>
          <a:lstStyle/>
          <a:p>
            <a:pPr eaLnBrk="1" hangingPunct="1">
              <a:lnSpc>
                <a:spcPct val="90000"/>
              </a:lnSpc>
            </a:pPr>
            <a:r>
              <a:rPr lang="de-DE" altLang="de-DE">
                <a:cs typeface="Times New Roman" panose="02020603050405020304" pitchFamily="18" charset="0"/>
              </a:rPr>
              <a:t>Die Tatsache, daß aus der Seitenwunde noch Blut (und getrennt davon Serum) floß, ist ein Hinweis darauf, daß Jesus tot war: Beim Lebenden zieht sich bei einer solchen Verletzung die Lunge zusammen und verschließt den Wundkanal; dies war bei der österreichischen Königin Sissi der Fall, die aus dieser Wunde kaum blutete. Bei einem Toten dagegen bleibt der Wundkanal von einem bestimmten Zeitpunkt an offen</a:t>
            </a:r>
            <a:r>
              <a:rPr lang="de-DE" altLang="de-DE"/>
              <a:t> </a:t>
            </a:r>
          </a:p>
        </p:txBody>
      </p:sp>
    </p:spTree>
  </p:cSld>
  <p:clrMapOvr>
    <a:masterClrMapping/>
  </p:clrMapOvr>
  <p:transition>
    <p:pull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844933BD-2635-40FC-82E3-E92F72CFD515}"/>
              </a:ext>
            </a:extLst>
          </p:cNvPr>
          <p:cNvSpPr>
            <a:spLocks noGrp="1" noChangeArrowheads="1"/>
          </p:cNvSpPr>
          <p:nvPr>
            <p:ph type="title"/>
          </p:nvPr>
        </p:nvSpPr>
        <p:spPr/>
        <p:txBody>
          <a:bodyPr/>
          <a:lstStyle/>
          <a:p>
            <a:pPr eaLnBrk="1" hangingPunct="1"/>
            <a:r>
              <a:rPr lang="de-DE" altLang="de-DE"/>
              <a:t>Jesus war tot</a:t>
            </a:r>
          </a:p>
        </p:txBody>
      </p:sp>
      <p:sp>
        <p:nvSpPr>
          <p:cNvPr id="94211" name="Rectangle 3">
            <a:extLst>
              <a:ext uri="{FF2B5EF4-FFF2-40B4-BE49-F238E27FC236}">
                <a16:creationId xmlns:a16="http://schemas.microsoft.com/office/drawing/2014/main" id="{B91DC8D6-F6E3-4999-9137-1FFDAF8181F5}"/>
              </a:ext>
            </a:extLst>
          </p:cNvPr>
          <p:cNvSpPr>
            <a:spLocks noGrp="1" noChangeArrowheads="1"/>
          </p:cNvSpPr>
          <p:nvPr>
            <p:ph type="body" idx="1"/>
          </p:nvPr>
        </p:nvSpPr>
        <p:spPr/>
        <p:txBody>
          <a:bodyPr/>
          <a:lstStyle/>
          <a:p>
            <a:pPr eaLnBrk="1" hangingPunct="1"/>
            <a:r>
              <a:rPr lang="de-DE" altLang="de-DE">
                <a:cs typeface="Times New Roman" panose="02020603050405020304" pitchFamily="18" charset="0"/>
              </a:rPr>
              <a:t>Für den eingetretenen Tod Jesu spricht auch die Tatsache, daß die Fußspitzen in Leichenstarre aufeinander zeigen. Nur an wenigen Stellen scheint frisches Blut ausgetreten zu sein</a:t>
            </a:r>
            <a:r>
              <a:rPr lang="de-DE" altLang="de-DE"/>
              <a:t> </a:t>
            </a:r>
          </a:p>
          <a:p>
            <a:pPr eaLnBrk="1" hangingPunct="1"/>
            <a:endParaRPr lang="de-DE" altLang="de-DE" sz="2800"/>
          </a:p>
        </p:txBody>
      </p:sp>
    </p:spTree>
  </p:cSld>
  <p:clrMapOvr>
    <a:masterClrMapping/>
  </p:clrMapOvr>
  <p:transition>
    <p:pull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BB9C2FD3-E145-4760-8AAB-7CEF7B64D324}"/>
              </a:ext>
            </a:extLst>
          </p:cNvPr>
          <p:cNvSpPr>
            <a:spLocks noGrp="1" noChangeArrowheads="1"/>
          </p:cNvSpPr>
          <p:nvPr>
            <p:ph type="title"/>
          </p:nvPr>
        </p:nvSpPr>
        <p:spPr/>
        <p:txBody>
          <a:bodyPr/>
          <a:lstStyle/>
          <a:p>
            <a:pPr eaLnBrk="1" hangingPunct="1"/>
            <a:r>
              <a:rPr lang="de-DE" altLang="de-DE"/>
              <a:t>Jesus war tot</a:t>
            </a:r>
          </a:p>
        </p:txBody>
      </p:sp>
      <p:sp>
        <p:nvSpPr>
          <p:cNvPr id="95235" name="Rectangle 3">
            <a:extLst>
              <a:ext uri="{FF2B5EF4-FFF2-40B4-BE49-F238E27FC236}">
                <a16:creationId xmlns:a16="http://schemas.microsoft.com/office/drawing/2014/main" id="{A829361F-BA4F-4BC5-A839-3373C536FBC3}"/>
              </a:ext>
            </a:extLst>
          </p:cNvPr>
          <p:cNvSpPr>
            <a:spLocks noGrp="1" noChangeArrowheads="1"/>
          </p:cNvSpPr>
          <p:nvPr>
            <p:ph type="body" idx="1"/>
          </p:nvPr>
        </p:nvSpPr>
        <p:spPr/>
        <p:txBody>
          <a:bodyPr/>
          <a:lstStyle/>
          <a:p>
            <a:pPr eaLnBrk="1" hangingPunct="1">
              <a:lnSpc>
                <a:spcPct val="90000"/>
              </a:lnSpc>
              <a:buFont typeface="Symbol" panose="05050102010706020507" pitchFamily="18" charset="2"/>
              <a:buNone/>
            </a:pPr>
            <a:r>
              <a:rPr lang="de-DE" altLang="de-DE" sz="2800">
                <a:cs typeface="Times New Roman" panose="02020603050405020304" pitchFamily="18" charset="0"/>
              </a:rPr>
              <a:t>	</a:t>
            </a:r>
            <a:r>
              <a:rPr lang="de-DE" altLang="de-DE" sz="2600">
                <a:cs typeface="Times New Roman" panose="02020603050405020304" pitchFamily="18" charset="0"/>
              </a:rPr>
              <a:t>Die Haltung des Leichnams auf dem Grabtuch und verschiedene Wiederholungsversuche (mit Leichnamen und an den Handgelenken aufgehenkten Lebenden) sprechen eindeutig dafür, daß Jesus am Kreuz gestorben ist: </a:t>
            </a:r>
          </a:p>
          <a:p>
            <a:pPr eaLnBrk="1" hangingPunct="1">
              <a:lnSpc>
                <a:spcPct val="90000"/>
              </a:lnSpc>
            </a:pPr>
            <a:r>
              <a:rPr lang="de-DE" altLang="de-DE" sz="2600">
                <a:cs typeface="Times New Roman" panose="02020603050405020304" pitchFamily="18" charset="0"/>
              </a:rPr>
              <a:t>Kopf auf die Brust gefallen, Schultern gekrümmt, Arme gestreckt, Schultergelenke ausgerenkt, Brustkorb ausgedehnt. Das Aufhängen Lebender mit Bändern an den Handgelenken führte nach 6-12 Minuten zu starkem Blutdruckabfall, Tachycardie, Kreislauf- und Ateminsuffizienz und Ohnmacht. Das ganze Körpergewicht ruhte auf den durchbohrten Füssen, die zum Atmen angespannt werden mußten</a:t>
            </a:r>
            <a:r>
              <a:rPr lang="de-DE" altLang="de-DE" sz="2600"/>
              <a:t>.</a:t>
            </a:r>
            <a:r>
              <a:rPr lang="de-DE" altLang="de-DE" sz="2800"/>
              <a:t> </a:t>
            </a:r>
            <a:endParaRPr lang="de-DE" altLang="de-DE" sz="2800">
              <a:cs typeface="Times New Roman" panose="02020603050405020304" pitchFamily="18" charset="0"/>
            </a:endParaRPr>
          </a:p>
          <a:p>
            <a:pPr eaLnBrk="1" hangingPunct="1">
              <a:lnSpc>
                <a:spcPct val="90000"/>
              </a:lnSpc>
            </a:pPr>
            <a:endParaRPr lang="de-DE" altLang="de-DE" sz="2800"/>
          </a:p>
        </p:txBody>
      </p:sp>
    </p:spTree>
  </p:cSld>
  <p:clrMapOvr>
    <a:masterClrMapping/>
  </p:clrMapOvr>
  <p:transition>
    <p:pull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6BA8BE92-ACCE-43C5-ADAD-4EAC5698C955}"/>
              </a:ext>
            </a:extLst>
          </p:cNvPr>
          <p:cNvSpPr>
            <a:spLocks noGrp="1" noChangeArrowheads="1"/>
          </p:cNvSpPr>
          <p:nvPr>
            <p:ph type="title"/>
          </p:nvPr>
        </p:nvSpPr>
        <p:spPr/>
        <p:txBody>
          <a:bodyPr/>
          <a:lstStyle/>
          <a:p>
            <a:pPr eaLnBrk="1" hangingPunct="1"/>
            <a:r>
              <a:rPr lang="de-DE" altLang="de-DE" sz="3200">
                <a:cs typeface="Times New Roman" panose="02020603050405020304" pitchFamily="18" charset="0"/>
              </a:rPr>
              <a:t>Jesus war tot </a:t>
            </a:r>
          </a:p>
        </p:txBody>
      </p:sp>
      <p:sp>
        <p:nvSpPr>
          <p:cNvPr id="96259" name="Rectangle 3">
            <a:extLst>
              <a:ext uri="{FF2B5EF4-FFF2-40B4-BE49-F238E27FC236}">
                <a16:creationId xmlns:a16="http://schemas.microsoft.com/office/drawing/2014/main" id="{EAC283A3-1796-406A-B739-82E008E8AA13}"/>
              </a:ext>
            </a:extLst>
          </p:cNvPr>
          <p:cNvSpPr>
            <a:spLocks noGrp="1" noChangeArrowheads="1"/>
          </p:cNvSpPr>
          <p:nvPr>
            <p:ph type="body" idx="1"/>
          </p:nvPr>
        </p:nvSpPr>
        <p:spPr/>
        <p:txBody>
          <a:bodyPr/>
          <a:lstStyle/>
          <a:p>
            <a:pPr eaLnBrk="1" hangingPunct="1">
              <a:lnSpc>
                <a:spcPct val="90000"/>
              </a:lnSpc>
            </a:pPr>
            <a:r>
              <a:rPr lang="de-DE" altLang="de-DE" sz="2100">
                <a:cs typeface="Times New Roman" panose="02020603050405020304" pitchFamily="18" charset="0"/>
              </a:rPr>
              <a:t>Um Genaueres über Jesus' Tod zu erfahren, simulierten Experten experimentell die Kreuzigungs‑Position. Dabei erkannten sie den im Prinzip analogen Mechanismus von Kreuzestod und Sturz ins Seil mit freiem Hängen. Die Atemmuskulatur zur Bewegung des Brustkorbs wird maximal belastet und erlahmt frühzeitig. Die Atemhilfsmuskulatur des Schultergürtels ist durch das Hängen an den Armen völlig blockiert. Der Bauch wird eingezogen, die Bauchatmung kommt zum Erliegen. Der Brustkorb wird in einer Mittelstellung zwischen Ein‑ und Ausatmung starr und unbeweglich. Folge: Die Atmung wird immer unzureichender. Blut versackt in den unbeweglichen Extremitäten, die Pulsfrequenz steigt, der Blutdruck fällt, Blut‑ und Sauerstoff‑Versorgung werden zunehmend mangelhaft. Es kommt zum Schockzustand, der tödlich endet. Die kritische Zeitdauer beträgt etwa zwei Stunden. Zweifellos starb Jesus also am Kreuz, denn biblisch ist überliefert, daß er dort wesentlich länger hing. Mit einem Scheintod läßt sich seine „Auferstehung" demnach nicht erklären</a:t>
            </a:r>
          </a:p>
          <a:p>
            <a:pPr eaLnBrk="1" hangingPunct="1">
              <a:lnSpc>
                <a:spcPct val="90000"/>
              </a:lnSpc>
            </a:pPr>
            <a:endParaRPr lang="de-DE" altLang="de-DE" sz="2100">
              <a:cs typeface="Times New Roman" panose="02020603050405020304" pitchFamily="18" charset="0"/>
            </a:endParaRPr>
          </a:p>
        </p:txBody>
      </p:sp>
    </p:spTree>
  </p:cSld>
  <p:clrMapOvr>
    <a:masterClrMapping/>
  </p:clrMapOvr>
  <p:transition>
    <p:pull dir="u"/>
  </p:transition>
</p:sld>
</file>

<file path=ppt/theme/theme1.xml><?xml version="1.0" encoding="utf-8"?>
<a:theme xmlns:a="http://schemas.openxmlformats.org/drawingml/2006/main" name="Schloss und Schlüssel">
  <a:themeElements>
    <a:clrScheme name="Schloss und Schlüssel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Schloss und Schlüsse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chloss und Schlüssel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Schloss und Schlüssel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Schloss und Schlüssel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Schloss und Schlüssel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Schloss und Schlüssel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Schloss und Schlüssel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C:\Programme\Microsoft Office\Templates\Presentation Designs\Schloss und Schlüssel.pot</Template>
  <TotalTime>0</TotalTime>
  <Words>19969</Words>
  <Application>Microsoft Office PowerPoint</Application>
  <PresentationFormat>Bildschirmpräsentation (4:3)</PresentationFormat>
  <Paragraphs>774</Paragraphs>
  <Slides>305</Slides>
  <Notes>0</Notes>
  <HiddenSlides>0</HiddenSlides>
  <MMClips>0</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1</vt:i4>
      </vt:variant>
      <vt:variant>
        <vt:lpstr>Folientitel</vt:lpstr>
      </vt:variant>
      <vt:variant>
        <vt:i4>305</vt:i4>
      </vt:variant>
    </vt:vector>
  </HeadingPairs>
  <TitlesOfParts>
    <vt:vector size="315" baseType="lpstr">
      <vt:lpstr>Arial</vt:lpstr>
      <vt:lpstr>Arial Unicode MS</vt:lpstr>
      <vt:lpstr>Bookman Old Style</vt:lpstr>
      <vt:lpstr>Calibri</vt:lpstr>
      <vt:lpstr>Garamond</vt:lpstr>
      <vt:lpstr>Symbol</vt:lpstr>
      <vt:lpstr>Times New Roman</vt:lpstr>
      <vt:lpstr>Verdana</vt:lpstr>
      <vt:lpstr>Schloss und Schlüssel</vt:lpstr>
      <vt:lpstr>Dokument</vt:lpstr>
      <vt:lpstr>Das Grabtuch von Turin:  Ein weiteres Wunder Jesu  von Michael Schröter-Kunhardt            </vt:lpstr>
      <vt:lpstr>Neutestamentliche Aussagen zur Kreuzigung Jesu (Johannes 19)</vt:lpstr>
      <vt:lpstr>Neutestamentliche Aussagen zur Kreuzigung Jesu (Johannes 19)</vt:lpstr>
      <vt:lpstr>Neutestamentliche Ausssagen zum Grabtuch: Matthäus 27,59-60</vt:lpstr>
      <vt:lpstr>Neutestamentliche Ausssagen zum Grabtuch: Markus 15,42-46</vt:lpstr>
      <vt:lpstr>Neutestamentliche Ausssagen zum Grabtuch: Lukas 23,50-53</vt:lpstr>
      <vt:lpstr>Neutestamentliche Ausssagen zum Grabtuch: Johannes 19,38-40</vt:lpstr>
      <vt:lpstr>Neutestamentliche Ausssagen zum Grabtuch: Johannes 20,4-7</vt:lpstr>
      <vt:lpstr>Das Grabtuch in allen 4 Evangelien Copilot 09.06.2026 </vt:lpstr>
      <vt:lpstr>Johannes zum Grabtuch</vt:lpstr>
      <vt:lpstr>Johannes zum Grabtuch</vt:lpstr>
      <vt:lpstr>Die wahrscheinlichste Rekonstruktion </vt:lpstr>
      <vt:lpstr> Warum sprechen die Synoptiker von EINEM Tuch, Johannes aber von mehreren? </vt:lpstr>
      <vt:lpstr>Neutestamentliche Aussagen zum leeren Grab (Johannes 20)</vt:lpstr>
      <vt:lpstr>Neutestamentliche Aussagen zum leeren Grab/Grabtuch (Johannes 20)</vt:lpstr>
      <vt:lpstr>Neutestamentliche Aussagen zur Auferstehung (Markus 16)</vt:lpstr>
      <vt:lpstr>Neutestamentliche Aussagen zur Auferstehung (Markus 16)</vt:lpstr>
      <vt:lpstr>Neutestamentliche Aussagen zur Auferstehung (Lukas 24)</vt:lpstr>
      <vt:lpstr>Neutestamentliche Aussagen zur Auferstehung (Lukas 24)</vt:lpstr>
      <vt:lpstr>Neutestamentliche Aussagen zur Auferstehung/Grabtuch (Lukas 24)</vt:lpstr>
      <vt:lpstr>Widerlegung theologischer Spekulationen durch die Empirie</vt:lpstr>
      <vt:lpstr>Neutestamentliche Texte sind glaubwürdig</vt:lpstr>
      <vt:lpstr>PowerPoint-Präsentation</vt:lpstr>
      <vt:lpstr>Jesus hinterläßt bei seiner Auferstehung eine Fotographie seines Leichnams</vt:lpstr>
      <vt:lpstr>Grabtuch-Portrait in grüner Farbe</vt:lpstr>
      <vt:lpstr>Das Grabtuch von Turin: Eine Fotographie Jesu</vt:lpstr>
      <vt:lpstr>Jesus als Kind</vt:lpstr>
      <vt:lpstr>PowerPoint-Präsentation</vt:lpstr>
      <vt:lpstr>Detailansicht des Kindergesichts des "Mannes auf dem Tuch". | Copyright/Quelle: Polizei Rom</vt:lpstr>
      <vt:lpstr>Der Glaube an die Kreuzigung und Auferstehung Jesu</vt:lpstr>
      <vt:lpstr>Forschungsgruppe zum Grabtuch von Turin</vt:lpstr>
      <vt:lpstr>Das Grabtuch von Turin</vt:lpstr>
      <vt:lpstr>Abb. 2: Beim Grabtuch von Turin handelt es sich um ein rechteckiges Leinen im Ausmaß von 437 x 111 cm. Zwischen den beiden dunklen Linien — Brandspuren aus dem Jahre 1532 — ist links die Vorderseite und rechts die Rückseite des Leichnams eines Gekreuzigten zu erkennen. Man beachte die Wunde in der rechten Rippengegend, die Spuren der Geißelung, der Dornenkrone sowie der Nägel an Händen und Füßen. All diese Zeichen erinnern stark an die Aussagen der Evangelien über die Passion Jesu. Das Tuch muss man sich als entfaltete Umhüllung vorstellen, weshalb auf der Abbildung die rechte Seite nach unten und die linke nach oben zu liegen kommt.</vt:lpstr>
      <vt:lpstr>Brandspuren am Grabtuch</vt:lpstr>
      <vt:lpstr>Das Grabtuch von Turin</vt:lpstr>
      <vt:lpstr>Das Grabtuch von Turin</vt:lpstr>
      <vt:lpstr>Einmaligkeit des Grabtuchs von Turin</vt:lpstr>
      <vt:lpstr>Technische Einzelheiten</vt:lpstr>
      <vt:lpstr>Das Leinentuch</vt:lpstr>
      <vt:lpstr>Das GvT stammt aus der Zeit Jesu</vt:lpstr>
      <vt:lpstr>Das GvT stammt aus der Zeit Jesu </vt:lpstr>
      <vt:lpstr>Das GvT stammt aus der Zeit Jesu</vt:lpstr>
      <vt:lpstr>Das Grabtuch zeigt einen Juden</vt:lpstr>
      <vt:lpstr>Anatomische Einzelheiten bestätigen das Neue Testament</vt:lpstr>
      <vt:lpstr>Datierung des Grabtuchs von Turin</vt:lpstr>
      <vt:lpstr>Datierung des Grabtuchs</vt:lpstr>
      <vt:lpstr>Das Grabtuch zeigt einen bestimmten Gekreuzigten: Jesus</vt:lpstr>
      <vt:lpstr>Das GvT stammt aus der Zeit Jesu: Münzabdrücke</vt:lpstr>
      <vt:lpstr>Das GvT stammt aus der Zeit Jesu</vt:lpstr>
      <vt:lpstr>Das GvT stammt aus der Zeit Jesu: Münzabdrücke</vt:lpstr>
      <vt:lpstr>Das GvT stammt aus der Zeit Jesu: Münzabdrücke</vt:lpstr>
      <vt:lpstr>Die Münzen datieren den Zeitpunkt der Kreuzigung</vt:lpstr>
      <vt:lpstr>Die Münzen beweisen, dass das Grabtuch nicht im Mittelalter hergestellt wurde</vt:lpstr>
      <vt:lpstr>Das GvT stammt aus der Zeit Jesu: Beleg durch Münzabdrücke</vt:lpstr>
      <vt:lpstr>Entstehung des Grabtuchs durch elektronische Hochspannung?</vt:lpstr>
      <vt:lpstr>Münzabdruck auch auf dem linken Auge</vt:lpstr>
      <vt:lpstr>Nachweis der Echtheit der Münzabrücke</vt:lpstr>
      <vt:lpstr>Computerbildanalyse bestätigt die Münzdaten</vt:lpstr>
      <vt:lpstr>Münzabbild erklärt das Körperbild</vt:lpstr>
      <vt:lpstr>Münzabbild erklärt das Körperbild</vt:lpstr>
      <vt:lpstr>Münzabbild erklärt das Körperbild</vt:lpstr>
      <vt:lpstr>Münzabbild erklärt das Körperbild</vt:lpstr>
      <vt:lpstr>Münzabbild erklärt das Körperbild</vt:lpstr>
      <vt:lpstr>Bisher keine Erklärung der Strahlungsquelle</vt:lpstr>
      <vt:lpstr>Das GvT stammt aus der Zeit Jesu</vt:lpstr>
      <vt:lpstr>Das GvT stammt aus der Zeit Jesu</vt:lpstr>
      <vt:lpstr>Das GvT stammt aus der Zeit Jesu</vt:lpstr>
      <vt:lpstr>Das GvT stammt aus der Zeit Jesu</vt:lpstr>
      <vt:lpstr>Anatomische Einzelheiten bestätigen das Neue Testament</vt:lpstr>
      <vt:lpstr>Anatomische Einzelheiten bestätigen das Neue Testament</vt:lpstr>
      <vt:lpstr>Anatomische Einzelheiten bestätigen das Neue Testament</vt:lpstr>
      <vt:lpstr>Anatomische Einzelheiten bestätigen das Neue Testament</vt:lpstr>
      <vt:lpstr>Wahrscheinlichkeitsberechnung</vt:lpstr>
      <vt:lpstr>Anatomische Einzelheiten bestätigen das Neue Testament</vt:lpstr>
      <vt:lpstr>Anatomische Einzelheiten bestätigen das NT</vt:lpstr>
      <vt:lpstr>Anatomische Einzelheiten bestätigen das NT</vt:lpstr>
      <vt:lpstr>Anatomische Einzelheiten bestätigen das Neue Testament</vt:lpstr>
      <vt:lpstr>Zusammenfassung der STURP-Untersuchungsergebnisse</vt:lpstr>
      <vt:lpstr>Zusammenfassung der STURP-Untersuchungsergebnisse</vt:lpstr>
      <vt:lpstr>Anatomische Einzelheiten bestätigen das Neue Testament</vt:lpstr>
      <vt:lpstr>Anatomische Einzelheiten bestätigen das Neue Testament</vt:lpstr>
      <vt:lpstr>Anatomische Einzelheiten bestätigen das Neue Testament</vt:lpstr>
      <vt:lpstr>Fragliche Herzpunktion</vt:lpstr>
      <vt:lpstr>Anatomische Einzelheiten bestätigen das Neue Testament</vt:lpstr>
      <vt:lpstr>Anatomische Einzelheiten bestätigen das Neue Testament</vt:lpstr>
      <vt:lpstr>Anatomische Einzelheiten bestätigen das Neue Testament</vt:lpstr>
      <vt:lpstr>Anatomische Einzelheiten bestätigen das Neue Testament</vt:lpstr>
      <vt:lpstr>Anatomische Einzelheiten bestätigen das Neue Testament</vt:lpstr>
      <vt:lpstr>Anatmische Einzelheiten bestätigen das Neue Testament</vt:lpstr>
      <vt:lpstr>Blutspuren auf den Armen des Gekreuzigten auf den Turiner Grabtuch.</vt:lpstr>
      <vt:lpstr>Anatomische Einzelheiten bestätigen das Neue Testament</vt:lpstr>
      <vt:lpstr>Anatomische Einzelheiten bestätigen das Neue Testament</vt:lpstr>
      <vt:lpstr>Anatomische Einzelheiten bestätigen das Neue Testament</vt:lpstr>
      <vt:lpstr>Anatomische Einzelheiten bestätigen das Neue Testament</vt:lpstr>
      <vt:lpstr>Jesus war tot – dennoch deuten Theologen den Bericht vom Lanzenstich mit ausfließendem Blut primär symbolisch </vt:lpstr>
      <vt:lpstr>Jesus war tot</vt:lpstr>
      <vt:lpstr>Jesus war tot</vt:lpstr>
      <vt:lpstr>Jesus war tot</vt:lpstr>
      <vt:lpstr>Jesus war tot </vt:lpstr>
      <vt:lpstr>Die Leichenstarre war bei der Einhüllung ins Grabtuch noch unvollständig </vt:lpstr>
      <vt:lpstr>Die Leichenstarre war bei der Einhüllung ins Grabtuch noch unvollständig  </vt:lpstr>
      <vt:lpstr>Die Blutspuren sprechen NICHT dafür, dass Jesus erst im Grab gestorben ist oder gar weitergelebt hat</vt:lpstr>
      <vt:lpstr>Jesus ist gestorben (und auferstanden), hat also nicht weitergelebt</vt:lpstr>
      <vt:lpstr>Das Blut bleibt noch Stunden nach Todeseintritt flüssig und somit kann auch ein Leichnam länger bluten</vt:lpstr>
      <vt:lpstr>Leichenblut kann noch 6 Stunden nach dem Tod fliessen, da es nicht gerinnt</vt:lpstr>
      <vt:lpstr>Die Blutspuren sprechen dafür, dass die Leichenstarre erst nach der Einhüllung ins Grabtuch eintrat</vt:lpstr>
      <vt:lpstr>Die Blutspuren sprechen dafür, dass die Leichenstarre erst nach der Einhüllung ins Grabtuch eintrat</vt:lpstr>
      <vt:lpstr>Die Blutspuren sprechen dafür, dass die Leichenstarre erst nach der Einhüllung ins Grabtuch eintrat</vt:lpstr>
      <vt:lpstr>Die Blutspuren sprechen dafür, dass die Leichenstarre erst nach der Einhüllung ins Grabtuch eintrat</vt:lpstr>
      <vt:lpstr>Die Blutspuren sprechen dafür, dass die Leichenstarre erst nach der Einhüllung ins Grabtuch eintrat</vt:lpstr>
      <vt:lpstr>Die Blutspuren sprechen dafür, dass die Leichenstarre erst nach der Einhüllung ins Grabtuch eintrat </vt:lpstr>
      <vt:lpstr>Die Blutspuren sprechen dafür, dass die Leichenstarre erst nach der Einhüllung ins Grabtuch eintrat </vt:lpstr>
      <vt:lpstr>Die Blutspuren sprechen dafür, dass die Leichenstarre erst nach der Einhüllung ins Grabtuch eintrat </vt:lpstr>
      <vt:lpstr>Die Blutspuren belegen nicht, dass Jesus erst nach der Einhüllung ins Grabtuch starb </vt:lpstr>
      <vt:lpstr>Die Blutspuren belegen nicht, dass Jesus erst nach der Einhüllung ins Grabtuch starb  </vt:lpstr>
      <vt:lpstr>Die schnelle Abnahme vom Kreuz könnte erklären, dass auf dem Grabtuch noch frisches Blut war</vt:lpstr>
      <vt:lpstr>Vorzeitiger Tod Jesu durch Pneumothorax</vt:lpstr>
      <vt:lpstr>Ein Überleben auch in der Grabhöhle ist jedoch unmöglich</vt:lpstr>
      <vt:lpstr>Jesus war tot und ist auferstanden</vt:lpstr>
      <vt:lpstr>Jesus war tot und ist auferstanden</vt:lpstr>
      <vt:lpstr>Jesus war tot und ist auferstanden</vt:lpstr>
      <vt:lpstr>Erscheinungen Jesus nach seinem Tod (Markus 16)</vt:lpstr>
      <vt:lpstr>Erscheinungen Jesus nach seinem Tod (Markus 16)</vt:lpstr>
      <vt:lpstr>Auch andere Einzelheiten des Neuen Testaments sind korrekt</vt:lpstr>
      <vt:lpstr>Auch andere Einzelheiten sind korrekt</vt:lpstr>
      <vt:lpstr>Botanische Daten bestätigen die Geschichte des GvT</vt:lpstr>
      <vt:lpstr>Botanische Daten bestätigen die Geschichte des GvT</vt:lpstr>
      <vt:lpstr>Botanische Daten bestätigen die Geschichte des GvT</vt:lpstr>
      <vt:lpstr>Botanische Daten bestätigen die Geschichte des GvT</vt:lpstr>
      <vt:lpstr>Botanische Daten bestätigen die Geschichte des GvT</vt:lpstr>
      <vt:lpstr>Botanische Daten bestätigen die Geschichte des GvT</vt:lpstr>
      <vt:lpstr>Botanische Daten bestätigen die Geschichte des GvT</vt:lpstr>
      <vt:lpstr>Botanische Daten bestätigen die Geschichte des GvT</vt:lpstr>
      <vt:lpstr>Bildspuren von Gegenständen</vt:lpstr>
      <vt:lpstr>Geologische Daten zeigen: Das GvT stammt aus Jerusalem</vt:lpstr>
      <vt:lpstr>Botanische Daten bestätigen die Geschichte des GvT</vt:lpstr>
      <vt:lpstr>Botanische Daten bestätigen die Geschichte des GvT</vt:lpstr>
      <vt:lpstr>Botanische Daten bestätigen die Geschichte des GvT</vt:lpstr>
      <vt:lpstr>Botanische Daten bestätigen die Geschichte des GvT</vt:lpstr>
      <vt:lpstr>Botanische Daten bestätigen die Geschichte des GvT</vt:lpstr>
      <vt:lpstr>Das GvT bestätigt jüdische Riten</vt:lpstr>
      <vt:lpstr>Pollenanalyse widerlegt die Fälschungshypothese</vt:lpstr>
      <vt:lpstr>Das GvT stimmt mit dem jüdischen Riten überein</vt:lpstr>
      <vt:lpstr>Die Radiocarbon-Methode</vt:lpstr>
      <vt:lpstr>Die Radiocarbon-Methode</vt:lpstr>
      <vt:lpstr>Die Radiocarbon-Methode</vt:lpstr>
      <vt:lpstr>Falsche Radiocarbondatierung</vt:lpstr>
      <vt:lpstr>Falsche Radiocarbondatierung</vt:lpstr>
      <vt:lpstr>Falsche Radiocarbondatierung</vt:lpstr>
      <vt:lpstr>Falsche Radiocarbondatierung</vt:lpstr>
      <vt:lpstr>Widerlegung der Kontminations- Hypothese?</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Münze von Kaiser Justinian (7. Jhd) </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Falsche Radiocarbondatierung</vt:lpstr>
      <vt:lpstr>Gerokreuz aus dem Jahr 965</vt:lpstr>
      <vt:lpstr>PowerPoint-Präsentation</vt:lpstr>
      <vt:lpstr>Falsche Radiocarbondatierung</vt:lpstr>
      <vt:lpstr>Das Schaftlacher Kreuz</vt:lpstr>
      <vt:lpstr>Falsche Radiocarbondatierung</vt:lpstr>
      <vt:lpstr>Falsche Radiocarbondatierung</vt:lpstr>
      <vt:lpstr>Ein Pergamentbild aus dem 12. Jahrhundert zeigt schon das Grabtuch von Turin </vt:lpstr>
      <vt:lpstr>Codex Pray von 1192 National Szechenyi Library Budapest © Photo: Barrie Schwort </vt:lpstr>
      <vt:lpstr>Codex Pray von 1192 National Szechenyi Library Budapest</vt:lpstr>
      <vt:lpstr>Codex Pray von 1192 National Szechenyi Library Budapest</vt:lpstr>
      <vt:lpstr>Falsche Radiocarbondatierung</vt:lpstr>
      <vt:lpstr>Falsche Radiocarbondatierung</vt:lpstr>
      <vt:lpstr>Falsche Radiocarbondatierung</vt:lpstr>
      <vt:lpstr>Falsche Radiocarbondatierung</vt:lpstr>
      <vt:lpstr>Falsche Radiocarbondatierung</vt:lpstr>
      <vt:lpstr>Falsche Radiocarbondatierung</vt:lpstr>
      <vt:lpstr>Das GvT stammt nicht aus dem Mittelalter</vt:lpstr>
      <vt:lpstr>Es handelt sich um den Abdruck einer Leiche </vt:lpstr>
      <vt:lpstr>Es handelt sich um den Abdruck einer Leiche</vt:lpstr>
      <vt:lpstr>Es handelt sich um den Abdruck einer Leiche</vt:lpstr>
      <vt:lpstr>Es handelt sich um den Abdruck einer Leiche</vt:lpstr>
      <vt:lpstr>Es handelt sich um den Abdruck einer Leiche</vt:lpstr>
      <vt:lpstr>Es handelt sich um den Abdruck einer Leiche</vt:lpstr>
      <vt:lpstr>Experimentelle Bestätigung: Es handelte sich um eine Leiche</vt:lpstr>
      <vt:lpstr>Planzen-Abdrücke bestätigen: Das GvT ist kein Gemälde</vt:lpstr>
      <vt:lpstr>Pflanzen-Abdrücke bestätigen: 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Antlitz Rückseite mit Skizze</vt:lpstr>
      <vt:lpstr>Das GvT ist kein Gemälde</vt:lpstr>
      <vt:lpstr>Das GvT ist kein Gemälde</vt:lpstr>
      <vt:lpstr>Normale Fotografien zeigen keine Dreidemensionalität</vt:lpstr>
      <vt:lpstr>Beim GvT handelt es sich um mehr als eine Fotographie</vt:lpstr>
      <vt:lpstr>Das GvT ist mehr als eine Fotographie</vt:lpstr>
      <vt:lpstr>GvT im Raumfahrtbildanalysator</vt:lpstr>
      <vt:lpstr>GvT im Raumfahrtbildanalysator</vt:lpstr>
      <vt:lpstr>Das GvT mit Dreidimensionalität</vt:lpstr>
      <vt:lpstr>Das GvT mit Dreidimensionalität</vt:lpstr>
      <vt:lpstr>Blut bedeckt das Gesicht Jesu</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PowerPoint-Präsentation</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Das GvT ist kein Gemälde</vt:lpstr>
      <vt:lpstr>Ähnlichkeiten zwischen Pflanzen- und Leichenabdruck</vt:lpstr>
      <vt:lpstr>Es handelt sich um den Abdruck eines Leichnams</vt:lpstr>
      <vt:lpstr>Experimentelle Bestätigung: Leinen in Kontakt mit Haut</vt:lpstr>
      <vt:lpstr>Vergilbung des Leinens durch Kontakt mit einem Leichnam</vt:lpstr>
      <vt:lpstr>Blut verhinderte den Kontakt des Leichnams mit dem GvT</vt:lpstr>
      <vt:lpstr>Abdruck-Experimente erklären das GvT doch nicht</vt:lpstr>
      <vt:lpstr>Balsamierung als Erklärung?</vt:lpstr>
      <vt:lpstr>Schweiß und Balsamierung als Erklärung</vt:lpstr>
      <vt:lpstr>Balsamierung als Erklärung?</vt:lpstr>
      <vt:lpstr>Falsche Theorie: Camera obscura</vt:lpstr>
      <vt:lpstr>Falsche Theorie: Camera obscura</vt:lpstr>
      <vt:lpstr>Energetische Entstehungstheorie</vt:lpstr>
      <vt:lpstr>Energetische Entstehungstheorie</vt:lpstr>
      <vt:lpstr>Energetische Entstehungstheorie</vt:lpstr>
      <vt:lpstr>Mikroskopische Aufnahme einer Bildfaser. Die Bildsubstanz ist ein dünner gelber Belag auf Teilen der Faser (von ca. 10 mikrom. Durchmesser) bei unverändertem Faserkern (HF 41-42) </vt:lpstr>
      <vt:lpstr>Faserveränderungen</vt:lpstr>
      <vt:lpstr>Energetische Auflösung des Körpers bei der Auferstehung</vt:lpstr>
      <vt:lpstr>Energetische Auflösung des Körpers bei der Auferstehung</vt:lpstr>
      <vt:lpstr>Energetische Auflösung des Körpers bei der Auferstehung</vt:lpstr>
      <vt:lpstr>Örtlich begrenzte bzw. absorbierte Strahlung als Ursache der Bildentstehung</vt:lpstr>
      <vt:lpstr>Das Bild entstand im Moment der Auflösung des Körpers</vt:lpstr>
      <vt:lpstr>Das Bild entstand im Moment der Auflösung des Körpers</vt:lpstr>
      <vt:lpstr>Entstehung des Abbildes nur durch Laserstrahlung möglich</vt:lpstr>
      <vt:lpstr>Das GvT bestätigt die Auferstehung Jesu</vt:lpstr>
      <vt:lpstr>Licht-Emission des Körpers?</vt:lpstr>
      <vt:lpstr>Lichtemission des Körpers</vt:lpstr>
      <vt:lpstr>Energetische Umwandlung des Körpers bei der Auferstehung</vt:lpstr>
      <vt:lpstr>Verschiebungen zwischen Körperbild und Blutflecken</vt:lpstr>
      <vt:lpstr>Verschiebungen zwischen Körperbild und Blutflecken</vt:lpstr>
      <vt:lpstr>Atomphysikalische Entstehungs-Theorie I</vt:lpstr>
      <vt:lpstr>Neutronenemission bei Jesu Auferstehung</vt:lpstr>
      <vt:lpstr>Elektronenemission bei Jesu Auferstehung</vt:lpstr>
      <vt:lpstr>Elektronenemission bei Jesu Auferstehung</vt:lpstr>
    </vt:vector>
  </TitlesOfParts>
  <Company>msk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 Glaube an die Kreuzigung und Auferstehung Jesu</dc:title>
  <dc:creator>Schroeter-Kunhardt</dc:creator>
  <cp:lastModifiedBy>Michael Schröter-Kunhardt</cp:lastModifiedBy>
  <cp:revision>212</cp:revision>
  <cp:lastPrinted>1601-01-01T00:00:00Z</cp:lastPrinted>
  <dcterms:created xsi:type="dcterms:W3CDTF">2003-04-26T04:45:07Z</dcterms:created>
  <dcterms:modified xsi:type="dcterms:W3CDTF">2026-06-10T17:41:23Z</dcterms:modified>
</cp:coreProperties>
</file>