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467" r:id="rId3"/>
    <p:sldId id="446" r:id="rId4"/>
    <p:sldId id="447" r:id="rId5"/>
    <p:sldId id="448" r:id="rId6"/>
    <p:sldId id="449" r:id="rId7"/>
    <p:sldId id="450" r:id="rId8"/>
    <p:sldId id="451" r:id="rId9"/>
    <p:sldId id="452" r:id="rId10"/>
    <p:sldId id="453" r:id="rId11"/>
    <p:sldId id="454" r:id="rId12"/>
    <p:sldId id="455" r:id="rId13"/>
    <p:sldId id="4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33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5/4/2025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5/4/2025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5/4/2025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5/4/2025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5/4/2025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5/4/2025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5/4/2025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5/4/2025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5/4/2025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5/4/2025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3623F-4498-405C-B594-B3DB8B3A772E}"/>
              </a:ext>
            </a:extLst>
          </p:cNvPr>
          <p:cNvSpPr>
            <a:spLocks noGrp="1"/>
          </p:cNvSpPr>
          <p:nvPr>
            <p:ph type="ctrTitle"/>
          </p:nvPr>
        </p:nvSpPr>
        <p:spPr>
          <a:xfrm>
            <a:off x="1371600" y="1425388"/>
            <a:ext cx="9448800" cy="2203113"/>
          </a:xfrm>
        </p:spPr>
        <p:txBody>
          <a:bodyPr>
            <a:normAutofit/>
          </a:bodyPr>
          <a:lstStyle/>
          <a:p>
            <a:r>
              <a:rPr lang="de-DE" sz="4000" dirty="0"/>
              <a:t>DMT-induzierte NDEs</a:t>
            </a:r>
            <a:br>
              <a:rPr lang="de-DE" sz="1300" dirty="0"/>
            </a:br>
            <a:r>
              <a:rPr lang="de-DE" sz="1300" dirty="0"/>
              <a:t>Daten aus:</a:t>
            </a:r>
            <a:br>
              <a:rPr lang="de-DE" sz="1300" dirty="0"/>
            </a:br>
            <a:r>
              <a:rPr lang="en-US" altLang="de-DE" sz="1300" dirty="0">
                <a:latin typeface="Arial" panose="020B0604020202020204" pitchFamily="34" charset="0"/>
              </a:rPr>
              <a:t>https://www.frontiersin.org/journals/psychology/articles/10.3389/fpsyg.2018.01424/full</a:t>
            </a:r>
            <a:br>
              <a:rPr lang="en-US" altLang="de-DE" sz="1300" dirty="0">
                <a:latin typeface="Arial" panose="020B0604020202020204" pitchFamily="34" charset="0"/>
              </a:rPr>
            </a:br>
            <a:r>
              <a:rPr lang="en-US" altLang="de-DE" sz="1300" dirty="0">
                <a:latin typeface="Arial" panose="020B0604020202020204" pitchFamily="34" charset="0"/>
              </a:rPr>
              <a:t>ORIGINAL RESEARCH article</a:t>
            </a:r>
            <a:br>
              <a:rPr lang="en-US" altLang="de-DE" sz="1300" dirty="0">
                <a:latin typeface="Arial" panose="020B0604020202020204" pitchFamily="34" charset="0"/>
              </a:rPr>
            </a:br>
            <a:r>
              <a:rPr lang="en-US" altLang="de-DE" sz="1300" dirty="0">
                <a:latin typeface="Arial" panose="020B0604020202020204" pitchFamily="34" charset="0"/>
              </a:rPr>
              <a:t>Front. Psychol., 15 August 2018</a:t>
            </a:r>
            <a:br>
              <a:rPr lang="en-US" altLang="de-DE" sz="1300" dirty="0">
                <a:latin typeface="Arial" panose="020B0604020202020204" pitchFamily="34" charset="0"/>
              </a:rPr>
            </a:br>
            <a:r>
              <a:rPr lang="en-US" altLang="de-DE" sz="1300" dirty="0">
                <a:latin typeface="Arial" panose="020B0604020202020204" pitchFamily="34" charset="0"/>
              </a:rPr>
              <a:t>Sec. Consciousness Research</a:t>
            </a:r>
            <a:br>
              <a:rPr lang="en-US" altLang="de-DE" sz="1300" dirty="0">
                <a:latin typeface="Arial" panose="020B0604020202020204" pitchFamily="34" charset="0"/>
              </a:rPr>
            </a:br>
            <a:r>
              <a:rPr lang="en-US" altLang="de-DE" sz="1300" dirty="0">
                <a:latin typeface="Arial" panose="020B0604020202020204" pitchFamily="34" charset="0"/>
              </a:rPr>
              <a:t>Volume 9 - 2018 | https://doi.org/10.3389/fpsyg.2018.01424</a:t>
            </a:r>
            <a:br>
              <a:rPr lang="en-US" altLang="de-DE" sz="1300" dirty="0">
                <a:latin typeface="Arial" panose="020B0604020202020204" pitchFamily="34" charset="0"/>
              </a:rPr>
            </a:br>
            <a:r>
              <a:rPr lang="en-US" altLang="de-DE" sz="1300" dirty="0">
                <a:latin typeface="Arial" panose="020B0604020202020204" pitchFamily="34" charset="0"/>
              </a:rPr>
              <a:t>DMT Models the Near-Death Experience</a:t>
            </a:r>
            <a:endParaRPr lang="de-DE" dirty="0"/>
          </a:p>
        </p:txBody>
      </p:sp>
      <p:sp>
        <p:nvSpPr>
          <p:cNvPr id="3" name="Untertitel 2">
            <a:extLst>
              <a:ext uri="{FF2B5EF4-FFF2-40B4-BE49-F238E27FC236}">
                <a16:creationId xmlns:a16="http://schemas.microsoft.com/office/drawing/2014/main" id="{47EA68DA-BE20-4F35-9707-8F01CB252321}"/>
              </a:ext>
            </a:extLst>
          </p:cNvPr>
          <p:cNvSpPr>
            <a:spLocks noGrp="1"/>
          </p:cNvSpPr>
          <p:nvPr>
            <p:ph type="subTitle" idx="1"/>
          </p:nvPr>
        </p:nvSpPr>
        <p:spPr/>
        <p:txBody>
          <a:bodyPr/>
          <a:lstStyle/>
          <a:p>
            <a:r>
              <a:rPr lang="de-DE" dirty="0" err="1"/>
              <a:t>M.Schröter-Kunhardt</a:t>
            </a:r>
            <a:endParaRPr lang="de-DE" dirty="0"/>
          </a:p>
        </p:txBody>
      </p:sp>
    </p:spTree>
    <p:extLst>
      <p:ext uri="{BB962C8B-B14F-4D97-AF65-F5344CB8AC3E}">
        <p14:creationId xmlns:p14="http://schemas.microsoft.com/office/powerpoint/2010/main" val="386767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a:extLst>
              <a:ext uri="{FF2B5EF4-FFF2-40B4-BE49-F238E27FC236}">
                <a16:creationId xmlns:a16="http://schemas.microsoft.com/office/drawing/2014/main" id="{844503A2-74FA-44DD-98A8-94E9785C5F6B}"/>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sp>
        <p:nvSpPr>
          <p:cNvPr id="67587" name="Inhaltsplatzhalter 2">
            <a:extLst>
              <a:ext uri="{FF2B5EF4-FFF2-40B4-BE49-F238E27FC236}">
                <a16:creationId xmlns:a16="http://schemas.microsoft.com/office/drawing/2014/main" id="{3E32FE48-5560-4947-82BF-A264C7751C21}"/>
              </a:ext>
            </a:extLst>
          </p:cNvPr>
          <p:cNvSpPr>
            <a:spLocks noGrp="1" noChangeArrowheads="1"/>
          </p:cNvSpPr>
          <p:nvPr>
            <p:ph idx="1"/>
          </p:nvPr>
        </p:nvSpPr>
        <p:spPr/>
        <p:txBody>
          <a:bodyPr>
            <a:noAutofit/>
          </a:bodyPr>
          <a:lstStyle/>
          <a:p>
            <a:r>
              <a:rPr lang="en-US" altLang="de-DE" sz="3200" b="1" dirty="0"/>
              <a:t>Especially strong overlap was seen between DMT-induced near-death type experiences and mystical-type experiences (MEQ, Griffiths et al., 2006, 2016; </a:t>
            </a:r>
            <a:r>
              <a:rPr lang="en-US" altLang="de-DE" sz="3200" b="1" dirty="0" err="1"/>
              <a:t>Kometer</a:t>
            </a:r>
            <a:r>
              <a:rPr lang="en-US" altLang="de-DE" sz="3200" b="1" dirty="0"/>
              <a:t> et al., 2015), with the Mystical factor of the MEQ (which contains items such as “sense of being at a spiritual height” and “experience of oneness or unity with objects and/or persons in your surroundings”) showing the highest relationship with NDE total scores.. </a:t>
            </a:r>
            <a:endParaRPr lang="de-DE" altLang="de-DE"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a:extLst>
              <a:ext uri="{FF2B5EF4-FFF2-40B4-BE49-F238E27FC236}">
                <a16:creationId xmlns:a16="http://schemas.microsoft.com/office/drawing/2014/main" id="{601759F5-9D27-4B3B-939E-1A419B8A03B9}"/>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a:t>
            </a:r>
            <a:r>
              <a:rPr lang="de-DE" altLang="de-DE" dirty="0"/>
              <a:t> </a:t>
            </a:r>
          </a:p>
        </p:txBody>
      </p:sp>
      <p:sp>
        <p:nvSpPr>
          <p:cNvPr id="68611" name="Inhaltsplatzhalter 2">
            <a:extLst>
              <a:ext uri="{FF2B5EF4-FFF2-40B4-BE49-F238E27FC236}">
                <a16:creationId xmlns:a16="http://schemas.microsoft.com/office/drawing/2014/main" id="{9D9E5769-06A5-4416-9167-CE9002895634}"/>
              </a:ext>
            </a:extLst>
          </p:cNvPr>
          <p:cNvSpPr>
            <a:spLocks noGrp="1" noChangeArrowheads="1"/>
          </p:cNvSpPr>
          <p:nvPr>
            <p:ph idx="1"/>
          </p:nvPr>
        </p:nvSpPr>
        <p:spPr>
          <a:xfrm>
            <a:off x="685800" y="2194560"/>
            <a:ext cx="10820400" cy="4663440"/>
          </a:xfrm>
        </p:spPr>
        <p:txBody>
          <a:bodyPr>
            <a:normAutofit fontScale="92500" lnSpcReduction="10000"/>
          </a:bodyPr>
          <a:lstStyle/>
          <a:p>
            <a:r>
              <a:rPr lang="en-US" altLang="de-DE" sz="3200" dirty="0"/>
              <a:t>Intriguingly, DMT-induced NDE scores were significantly correlated with baseline-measured delusional thinking. </a:t>
            </a:r>
          </a:p>
          <a:p>
            <a:r>
              <a:rPr lang="en-US" altLang="de-DE" sz="3200" dirty="0"/>
              <a:t>Perhaps most interesting of all however, when these DMT data were compared with those from a matched sample of ‘actual’ NDEs, a comparable profile was evident, with few discernable differences between the experiences of the actual NDE cases and those induced by DMT</a:t>
            </a:r>
          </a:p>
          <a:p>
            <a:r>
              <a:rPr lang="en-US" altLang="de-DE" sz="3200" dirty="0"/>
              <a:t>The Affective subscale of the NDE scale was scored particularly highly under DMT, and emotion is also a prominent feature of actual NDEs (Greyson, 1983, 2003) </a:t>
            </a:r>
          </a:p>
          <a:p>
            <a:endParaRPr lang="en-US" altLang="de-DE" sz="3200" dirty="0"/>
          </a:p>
          <a:p>
            <a:endParaRPr lang="de-DE" altLang="de-DE"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a:extLst>
              <a:ext uri="{FF2B5EF4-FFF2-40B4-BE49-F238E27FC236}">
                <a16:creationId xmlns:a16="http://schemas.microsoft.com/office/drawing/2014/main" id="{CF876366-F4C2-41EF-8B21-14710DE95DD4}"/>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a:t>
            </a:r>
            <a:r>
              <a:rPr lang="de-DE" altLang="de-DE" dirty="0"/>
              <a:t> </a:t>
            </a:r>
          </a:p>
        </p:txBody>
      </p:sp>
      <p:sp>
        <p:nvSpPr>
          <p:cNvPr id="69635" name="Inhaltsplatzhalter 2">
            <a:extLst>
              <a:ext uri="{FF2B5EF4-FFF2-40B4-BE49-F238E27FC236}">
                <a16:creationId xmlns:a16="http://schemas.microsoft.com/office/drawing/2014/main" id="{5A9918C3-536A-4BE9-9626-3DA8E2FBD7A0}"/>
              </a:ext>
            </a:extLst>
          </p:cNvPr>
          <p:cNvSpPr>
            <a:spLocks noGrp="1" noChangeArrowheads="1"/>
          </p:cNvSpPr>
          <p:nvPr>
            <p:ph idx="1"/>
          </p:nvPr>
        </p:nvSpPr>
        <p:spPr/>
        <p:txBody>
          <a:bodyPr>
            <a:normAutofit/>
          </a:bodyPr>
          <a:lstStyle/>
          <a:p>
            <a:r>
              <a:rPr lang="en-US" altLang="de-DE" sz="3200" dirty="0"/>
              <a:t>Items that did not survive multiple comparison correction (experiences of extrasensory perception, life-review, precognition of future events, increased speed of thoughts and seeing deceased people/relatives) are also items that are less commonly endorsed in ‘actual’ NDEs (</a:t>
            </a:r>
            <a:r>
              <a:rPr lang="en-US" altLang="de-DE" sz="3200" dirty="0" err="1"/>
              <a:t>Schwaninger</a:t>
            </a:r>
            <a:r>
              <a:rPr lang="en-US" altLang="de-DE" sz="3200" dirty="0"/>
              <a:t> et al., 2002; Greyson, 2003; </a:t>
            </a:r>
            <a:r>
              <a:rPr lang="en-US" altLang="de-DE" sz="3200" dirty="0" err="1"/>
              <a:t>Vanhaudenhuyse</a:t>
            </a:r>
            <a:r>
              <a:rPr lang="en-US" altLang="de-DE" sz="3200" dirty="0"/>
              <a:t> et al., 2009). </a:t>
            </a:r>
            <a:r>
              <a:rPr lang="en-US" altLang="de-DE" sz="3200" dirty="0" err="1"/>
              <a:t>Schwaninger</a:t>
            </a:r>
            <a:r>
              <a:rPr lang="en-US" altLang="de-DE" sz="3200" dirty="0"/>
              <a:t> et al., 2002; Martial et al., 2017).</a:t>
            </a:r>
            <a:endParaRPr lang="de-DE" altLang="de-DE"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63BF3410-0385-4EC2-872D-F7ED3D61F320}"/>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a:t>
            </a:r>
            <a:r>
              <a:rPr lang="de-DE" altLang="de-DE" dirty="0"/>
              <a:t> </a:t>
            </a:r>
          </a:p>
        </p:txBody>
      </p:sp>
      <p:sp>
        <p:nvSpPr>
          <p:cNvPr id="71683" name="Inhaltsplatzhalter 2">
            <a:extLst>
              <a:ext uri="{FF2B5EF4-FFF2-40B4-BE49-F238E27FC236}">
                <a16:creationId xmlns:a16="http://schemas.microsoft.com/office/drawing/2014/main" id="{20C0713B-94D9-4B05-9223-3ED1322E23DE}"/>
              </a:ext>
            </a:extLst>
          </p:cNvPr>
          <p:cNvSpPr>
            <a:spLocks noGrp="1" noChangeArrowheads="1"/>
          </p:cNvSpPr>
          <p:nvPr>
            <p:ph idx="1"/>
          </p:nvPr>
        </p:nvSpPr>
        <p:spPr/>
        <p:txBody>
          <a:bodyPr/>
          <a:lstStyle/>
          <a:p>
            <a:r>
              <a:rPr lang="en-US" altLang="de-DE" sz="2400" dirty="0"/>
              <a:t> </a:t>
            </a:r>
            <a:r>
              <a:rPr lang="en-US" altLang="de-DE" sz="2800" dirty="0"/>
              <a:t>Subtle differences that were apparent between the DMT condition and NDEs (e.g., the experience of entering an unearthly realm was enhanced for DMT vs. actual NDEs, whereas coming to a point of no return was scored higher in actual NDEs compared with the DMT experience) may be explainable by the very different contexts in which these experiences occur (e.g., DMT was given here with prior screening, psychological preparation and consent in a safe laboratory setting vs. an NDE </a:t>
            </a:r>
            <a:r>
              <a:rPr lang="en-US" altLang="de-DE" sz="2800" dirty="0" err="1"/>
              <a:t>occuring</a:t>
            </a:r>
            <a:r>
              <a:rPr lang="en-US" altLang="de-DE" sz="2800" dirty="0"/>
              <a:t> during an illness or unexpected accident) </a:t>
            </a:r>
            <a:endParaRPr lang="de-DE" altLang="de-DE"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a:extLst>
              <a:ext uri="{FF2B5EF4-FFF2-40B4-BE49-F238E27FC236}">
                <a16:creationId xmlns:a16="http://schemas.microsoft.com/office/drawing/2014/main" id="{DB48DF1C-F580-418E-BD73-80F8B1890716}"/>
              </a:ext>
            </a:extLst>
          </p:cNvPr>
          <p:cNvSpPr>
            <a:spLocks noGrp="1" noChangeArrowheads="1"/>
          </p:cNvSpPr>
          <p:nvPr>
            <p:ph type="title"/>
          </p:nvPr>
        </p:nvSpPr>
        <p:spPr/>
        <p:txBody>
          <a:bodyPr>
            <a:normAutofit fontScale="90000"/>
          </a:bodyPr>
          <a:lstStyle/>
          <a:p>
            <a:r>
              <a:rPr lang="de-DE" altLang="de-DE" sz="3600"/>
              <a:t>Die NDE-Skalenwerte unter DMT könnten noch höher gewesen sein</a:t>
            </a:r>
          </a:p>
        </p:txBody>
      </p:sp>
      <p:sp>
        <p:nvSpPr>
          <p:cNvPr id="59395" name="Inhaltsplatzhalter 2">
            <a:extLst>
              <a:ext uri="{FF2B5EF4-FFF2-40B4-BE49-F238E27FC236}">
                <a16:creationId xmlns:a16="http://schemas.microsoft.com/office/drawing/2014/main" id="{6172E054-A37F-4EFF-8A63-4772C4860815}"/>
              </a:ext>
            </a:extLst>
          </p:cNvPr>
          <p:cNvSpPr>
            <a:spLocks noGrp="1" noChangeArrowheads="1"/>
          </p:cNvSpPr>
          <p:nvPr>
            <p:ph idx="1"/>
          </p:nvPr>
        </p:nvSpPr>
        <p:spPr/>
        <p:txBody>
          <a:bodyPr/>
          <a:lstStyle/>
          <a:p>
            <a:r>
              <a:rPr lang="en-US" altLang="de-DE" sz="2600"/>
              <a:t>The dose of DMT was not uniform for all participants due to this study being part of a dose-finding pre-study ahead of a larger EEG-fMRI study with DMT. The lower doses of DMT may have actually depreciated the true strength of the similarities between the DMT state and the near-death experience therefore, and we should also acknowledge that individuals included within the ‘actual’ NDE sample had to give NDE-scale scores above a specific threshold, whereas this pre-requisite wasn’t stipulated for our DMT sample.</a:t>
            </a:r>
            <a:endParaRPr lang="de-DE" altLang="de-DE"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a:extLst>
              <a:ext uri="{FF2B5EF4-FFF2-40B4-BE49-F238E27FC236}">
                <a16:creationId xmlns:a16="http://schemas.microsoft.com/office/drawing/2014/main" id="{5C5733E2-8738-4EB6-BC55-3574FFEB2BFA}"/>
              </a:ext>
            </a:extLst>
          </p:cNvPr>
          <p:cNvSpPr>
            <a:spLocks noGrp="1" noChangeArrowheads="1"/>
          </p:cNvSpPr>
          <p:nvPr>
            <p:ph type="title"/>
          </p:nvPr>
        </p:nvSpPr>
        <p:spPr>
          <a:xfrm>
            <a:off x="2895600" y="764373"/>
            <a:ext cx="8610600" cy="1296202"/>
          </a:xfrm>
        </p:spPr>
        <p:txBody>
          <a:bodyPr>
            <a:normAutofit/>
          </a:bodyPr>
          <a:lstStyle/>
          <a:p>
            <a:r>
              <a:rPr lang="de-DE" altLang="de-DE" sz="2800" dirty="0" err="1"/>
              <a:t>Placebokontrollierte</a:t>
            </a:r>
            <a:r>
              <a:rPr lang="de-DE" altLang="de-DE" sz="2800" dirty="0"/>
              <a:t> Reproduzierbare Auslösung von NDE-Elementen durch DMT </a:t>
            </a:r>
          </a:p>
        </p:txBody>
      </p:sp>
      <p:pic>
        <p:nvPicPr>
          <p:cNvPr id="60419" name="Inhaltsplatzhalter 3">
            <a:extLst>
              <a:ext uri="{FF2B5EF4-FFF2-40B4-BE49-F238E27FC236}">
                <a16:creationId xmlns:a16="http://schemas.microsoft.com/office/drawing/2014/main" id="{F02799FD-2465-46EE-8B62-397496EF3DE1}"/>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9" y="2060575"/>
            <a:ext cx="7489825" cy="468153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93A55385-35D3-49EB-8227-F580473DCD75}"/>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sp>
        <p:nvSpPr>
          <p:cNvPr id="61443" name="Inhaltsplatzhalter 2">
            <a:extLst>
              <a:ext uri="{FF2B5EF4-FFF2-40B4-BE49-F238E27FC236}">
                <a16:creationId xmlns:a16="http://schemas.microsoft.com/office/drawing/2014/main" id="{8E5EBE65-58D0-4D9E-85F4-A453D541EB4D}"/>
              </a:ext>
            </a:extLst>
          </p:cNvPr>
          <p:cNvSpPr>
            <a:spLocks noGrp="1" noChangeArrowheads="1"/>
          </p:cNvSpPr>
          <p:nvPr>
            <p:ph idx="1"/>
          </p:nvPr>
        </p:nvSpPr>
        <p:spPr/>
        <p:txBody>
          <a:bodyPr/>
          <a:lstStyle/>
          <a:p>
            <a:r>
              <a:rPr lang="en-US" altLang="de-DE" sz="3000"/>
              <a:t>FIGURE 1. Near-Death Experience (NDE) scale results for DMT vs. placebo. Significantly larger scores for DMT versus placebo were found for (A) 10 out of 16 items of the NDE scale; (B) all NDE subscales; and (C) the NDE scale total (the dotted red line corresponds to the conventional threshold for determining an NDE) (∗p &lt; 0.05, ∗∗p &lt; 0.01, corrected for multiple comparisons).</a:t>
            </a:r>
            <a:endParaRPr lang="de-DE" altLang="de-DE"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F4902B24-B35F-4E6B-A56A-084C03D11EA2}"/>
              </a:ext>
            </a:extLst>
          </p:cNvPr>
          <p:cNvSpPr>
            <a:spLocks noGrp="1" noChangeArrowheads="1"/>
          </p:cNvSpPr>
          <p:nvPr>
            <p:ph type="title"/>
          </p:nvPr>
        </p:nvSpPr>
        <p:spPr>
          <a:xfrm>
            <a:off x="2895600" y="764373"/>
            <a:ext cx="8610600" cy="1234756"/>
          </a:xfrm>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pic>
        <p:nvPicPr>
          <p:cNvPr id="62467" name="Inhaltsplatzhalter 3">
            <a:extLst>
              <a:ext uri="{FF2B5EF4-FFF2-40B4-BE49-F238E27FC236}">
                <a16:creationId xmlns:a16="http://schemas.microsoft.com/office/drawing/2014/main" id="{B40A2290-47C1-4359-BD67-F1943FF03877}"/>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4" y="1916114"/>
            <a:ext cx="7558087" cy="468153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0C2AC96F-DB2D-4AD4-989D-FFBAF73E6764}"/>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sp>
        <p:nvSpPr>
          <p:cNvPr id="63491" name="Inhaltsplatzhalter 2">
            <a:extLst>
              <a:ext uri="{FF2B5EF4-FFF2-40B4-BE49-F238E27FC236}">
                <a16:creationId xmlns:a16="http://schemas.microsoft.com/office/drawing/2014/main" id="{71DD1885-3DA4-45E7-96CC-7AA3C5CF91DE}"/>
              </a:ext>
            </a:extLst>
          </p:cNvPr>
          <p:cNvSpPr>
            <a:spLocks noGrp="1" noChangeArrowheads="1"/>
          </p:cNvSpPr>
          <p:nvPr>
            <p:ph idx="1"/>
          </p:nvPr>
        </p:nvSpPr>
        <p:spPr/>
        <p:txBody>
          <a:bodyPr/>
          <a:lstStyle/>
          <a:p>
            <a:r>
              <a:rPr lang="en-US" altLang="de-DE" sz="3000"/>
              <a:t>FIGURE 2. Ego-Dissolution Inventory (EDI) and Mystical Experiences Questionnaire (MEQ) scores and relationship with Near-Death Experience (NDE) scale scores. Significantly higher scores were found for DMT compared to placebo for (A) EDI and (C) MEQ scores. A highly significantly positive correlation was found between the NDE scale and (B) EDI and (D) MEQ scores following DMT administration.</a:t>
            </a:r>
            <a:endParaRPr lang="de-DE" altLang="de-DE" sz="3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id="{4BB4C31E-F579-49B3-8C98-F88BA46174E7}"/>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pic>
        <p:nvPicPr>
          <p:cNvPr id="64515" name="Inhaltsplatzhalter 3">
            <a:extLst>
              <a:ext uri="{FF2B5EF4-FFF2-40B4-BE49-F238E27FC236}">
                <a16:creationId xmlns:a16="http://schemas.microsoft.com/office/drawing/2014/main" id="{040B864C-1957-4A6A-A595-08F2F9E77AE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3" y="1844675"/>
            <a:ext cx="7632700" cy="48974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a:extLst>
              <a:ext uri="{FF2B5EF4-FFF2-40B4-BE49-F238E27FC236}">
                <a16:creationId xmlns:a16="http://schemas.microsoft.com/office/drawing/2014/main" id="{68688E75-54DF-4FB3-8840-6218628D904D}"/>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sp>
        <p:nvSpPr>
          <p:cNvPr id="65539" name="Inhaltsplatzhalter 2">
            <a:extLst>
              <a:ext uri="{FF2B5EF4-FFF2-40B4-BE49-F238E27FC236}">
                <a16:creationId xmlns:a16="http://schemas.microsoft.com/office/drawing/2014/main" id="{091019D4-C72A-4DA2-A83E-AFBF6F2D5EAA}"/>
              </a:ext>
            </a:extLst>
          </p:cNvPr>
          <p:cNvSpPr>
            <a:spLocks noGrp="1" noChangeArrowheads="1"/>
          </p:cNvSpPr>
          <p:nvPr>
            <p:ph idx="1"/>
          </p:nvPr>
        </p:nvSpPr>
        <p:spPr/>
        <p:txBody>
          <a:bodyPr>
            <a:noAutofit/>
          </a:bodyPr>
          <a:lstStyle/>
          <a:p>
            <a:r>
              <a:rPr lang="en-US" altLang="de-DE" sz="3200" dirty="0"/>
              <a:t>FIGURE 4. Comparison of near-death experience (NDE) features in ‘actual’ NDEs and the DMT experience using a standard NDE scale (Greyson, 1983). No significant differences were found between DMT administration and ‘actual’ NDEs for (A) 15 out of 16 NDE scale items; (B) all NDE subscales; and (C) the NDE scale total score (The dotted red line corresponds to the threshold for an NDE). (∗p &lt; 0.05 uncorrected).</a:t>
            </a:r>
            <a:endParaRPr lang="de-DE" altLang="de-DE"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BC14ACE6-07AF-4974-AF07-0109A59E04FB}"/>
              </a:ext>
            </a:extLst>
          </p:cNvPr>
          <p:cNvSpPr>
            <a:spLocks noGrp="1" noChangeArrowheads="1"/>
          </p:cNvSpPr>
          <p:nvPr>
            <p:ph type="title"/>
          </p:nvPr>
        </p:nvSpPr>
        <p:spPr/>
        <p:txBody>
          <a:bodyPr/>
          <a:lstStyle/>
          <a:p>
            <a:r>
              <a:rPr kumimoji="0" lang="de-DE" altLang="de-DE" sz="2800" b="0" i="0" u="none" strike="noStrike" kern="1200" cap="all" spc="0" normalizeH="0" baseline="0" noProof="0" dirty="0" err="1">
                <a:ln>
                  <a:noFill/>
                </a:ln>
                <a:solidFill>
                  <a:prstClr val="white"/>
                </a:solidFill>
                <a:effectLst/>
                <a:uLnTx/>
                <a:uFillTx/>
                <a:latin typeface="Century Gothic" panose="020B0502020202020204"/>
                <a:ea typeface="+mj-ea"/>
                <a:cs typeface="+mj-cs"/>
              </a:rPr>
              <a:t>Placebokontrollierte</a:t>
            </a:r>
            <a:r>
              <a:rPr kumimoji="0" lang="de-DE" altLang="de-DE" sz="2800" b="0" i="0" u="none" strike="noStrike" kern="1200" cap="all" spc="0" normalizeH="0" baseline="0" noProof="0" dirty="0">
                <a:ln>
                  <a:noFill/>
                </a:ln>
                <a:solidFill>
                  <a:prstClr val="white"/>
                </a:solidFill>
                <a:effectLst/>
                <a:uLnTx/>
                <a:uFillTx/>
                <a:latin typeface="Century Gothic" panose="020B0502020202020204"/>
                <a:ea typeface="+mj-ea"/>
                <a:cs typeface="+mj-cs"/>
              </a:rPr>
              <a:t> Reproduzierbare Auslösung von NDE-Elementen durch DMT </a:t>
            </a:r>
            <a:r>
              <a:rPr lang="de-DE" altLang="de-DE" dirty="0"/>
              <a:t> </a:t>
            </a:r>
          </a:p>
        </p:txBody>
      </p:sp>
      <p:sp>
        <p:nvSpPr>
          <p:cNvPr id="66563" name="Inhaltsplatzhalter 2">
            <a:extLst>
              <a:ext uri="{FF2B5EF4-FFF2-40B4-BE49-F238E27FC236}">
                <a16:creationId xmlns:a16="http://schemas.microsoft.com/office/drawing/2014/main" id="{E3EBF896-560E-4A8F-B65A-A0D0B05AC96C}"/>
              </a:ext>
            </a:extLst>
          </p:cNvPr>
          <p:cNvSpPr>
            <a:spLocks noGrp="1" noChangeArrowheads="1"/>
          </p:cNvSpPr>
          <p:nvPr>
            <p:ph idx="1"/>
          </p:nvPr>
        </p:nvSpPr>
        <p:spPr/>
        <p:txBody>
          <a:bodyPr>
            <a:normAutofit/>
          </a:bodyPr>
          <a:lstStyle/>
          <a:p>
            <a:r>
              <a:rPr lang="en-US" altLang="de-DE" sz="3600" dirty="0"/>
              <a:t>Results revealed that all 13 participants scored above the standard threshold for an NDE in relation to their DMT experiences (Greyson, 1983) and 15 of the 16 NDE items were rated significantly higher under DMT compared to placebo, with 10 of these reaching statistical significance after multiple testing correction.</a:t>
            </a:r>
            <a:endParaRPr lang="de-DE" altLang="de-DE" sz="3600" dirty="0"/>
          </a:p>
        </p:txBody>
      </p:sp>
    </p:spTree>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895</Words>
  <Application>Microsoft Office PowerPoint</Application>
  <PresentationFormat>Breitbild</PresentationFormat>
  <Paragraphs>25</Paragraphs>
  <Slides>13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13</vt:i4>
      </vt:variant>
    </vt:vector>
  </HeadingPairs>
  <TitlesOfParts>
    <vt:vector size="16" baseType="lpstr">
      <vt:lpstr>Arial</vt:lpstr>
      <vt:lpstr>Century Gothic</vt:lpstr>
      <vt:lpstr>Kondensstreifen</vt:lpstr>
      <vt:lpstr>DMT-induzierte NDEs Daten aus: https://www.frontiersin.org/journals/psychology/articles/10.3389/fpsyg.2018.01424/full ORIGINAL RESEARCH article Front. Psychol., 15 August 2018 Sec. Consciousness Research Volume 9 - 2018 | https://doi.org/10.3389/fpsyg.2018.01424 DMT Models the Near-Death Experience</vt:lpstr>
      <vt:lpstr>Die NDE-Skalenwerte unter DMT könnten noch höher gewesen sein</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lpstr>Placebokontrollierte Reproduzierbare Auslösung von NDE-Elementen durch DMT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DMT induzierte NDEs Daten aus: (https://www.frontiersin.org/journals/psychology/articles/10.3389/fpsyg.2018.01424/full ORIGINAL RESEARCH article Front. Psychol., 15 August 2018 Sec. Consciousness Research Volume 9 - 2018 | https://doi.org/10.3389/fpsyg.2018.01424 DMT Models the Near-Death Experience</dc:title>
  <dc:creator>Michael Schröter-Kunhardt</dc:creator>
  <cp:lastModifiedBy>Michael Schröter-Kunhardt</cp:lastModifiedBy>
  <cp:revision>5</cp:revision>
  <dcterms:created xsi:type="dcterms:W3CDTF">2024-12-17T09:57:03Z</dcterms:created>
  <dcterms:modified xsi:type="dcterms:W3CDTF">2025-05-04T14:17:40Z</dcterms:modified>
</cp:coreProperties>
</file>